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9147" r:id="rId1"/>
    <p:sldMasterId id="2147488631" r:id="rId2"/>
  </p:sldMasterIdLst>
  <p:notesMasterIdLst>
    <p:notesMasterId r:id="rId38"/>
  </p:notesMasterIdLst>
  <p:handoutMasterIdLst>
    <p:handoutMasterId r:id="rId39"/>
  </p:handoutMasterIdLst>
  <p:sldIdLst>
    <p:sldId id="1713" r:id="rId3"/>
    <p:sldId id="1714" r:id="rId4"/>
    <p:sldId id="1523" r:id="rId5"/>
    <p:sldId id="1715" r:id="rId6"/>
    <p:sldId id="1716" r:id="rId7"/>
    <p:sldId id="1717" r:id="rId8"/>
    <p:sldId id="1718" r:id="rId9"/>
    <p:sldId id="1719" r:id="rId10"/>
    <p:sldId id="1720" r:id="rId11"/>
    <p:sldId id="1721" r:id="rId12"/>
    <p:sldId id="1117" r:id="rId13"/>
    <p:sldId id="1722" r:id="rId14"/>
    <p:sldId id="1723" r:id="rId15"/>
    <p:sldId id="1724" r:id="rId16"/>
    <p:sldId id="1123" r:id="rId17"/>
    <p:sldId id="1725" r:id="rId18"/>
    <p:sldId id="1726" r:id="rId19"/>
    <p:sldId id="1727" r:id="rId20"/>
    <p:sldId id="1619" r:id="rId21"/>
    <p:sldId id="1128" r:id="rId22"/>
    <p:sldId id="1158" r:id="rId23"/>
    <p:sldId id="1159" r:id="rId24"/>
    <p:sldId id="1160" r:id="rId25"/>
    <p:sldId id="1168" r:id="rId26"/>
    <p:sldId id="1161" r:id="rId27"/>
    <p:sldId id="1162" r:id="rId28"/>
    <p:sldId id="1170" r:id="rId29"/>
    <p:sldId id="1166" r:id="rId30"/>
    <p:sldId id="1163" r:id="rId31"/>
    <p:sldId id="1165" r:id="rId32"/>
    <p:sldId id="1164" r:id="rId33"/>
    <p:sldId id="1169" r:id="rId34"/>
    <p:sldId id="1524" r:id="rId35"/>
    <p:sldId id="1623" r:id="rId36"/>
    <p:sldId id="1097" r:id="rId37"/>
  </p:sldIdLst>
  <p:sldSz cx="9144000" cy="6858000" type="screen4x3"/>
  <p:notesSz cx="6797675" cy="9926638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B050"/>
    <a:srgbClr val="FF3300"/>
    <a:srgbClr val="00CC00"/>
    <a:srgbClr val="006600"/>
    <a:srgbClr val="008000"/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728" autoAdjust="0"/>
    <p:restoredTop sz="94203" autoAdjust="0"/>
  </p:normalViewPr>
  <p:slideViewPr>
    <p:cSldViewPr>
      <p:cViewPr varScale="1">
        <p:scale>
          <a:sx n="95" d="100"/>
          <a:sy n="95" d="100"/>
        </p:scale>
        <p:origin x="96" y="27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png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315" tIns="45656" rIns="91315" bIns="4565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315" tIns="45656" rIns="91315" bIns="4565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341E482-FE7C-411E-AF33-A658C698CCC5}" type="datetimeFigureOut">
              <a:rPr lang="pl-PL"/>
              <a:pPr>
                <a:defRPr/>
              </a:pPr>
              <a:t>22.05.2024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5300"/>
          </a:xfrm>
          <a:prstGeom prst="rect">
            <a:avLst/>
          </a:prstGeom>
        </p:spPr>
        <p:txBody>
          <a:bodyPr vert="horz" lIns="91315" tIns="45656" rIns="91315" bIns="4565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5300"/>
          </a:xfrm>
          <a:prstGeom prst="rect">
            <a:avLst/>
          </a:prstGeom>
        </p:spPr>
        <p:txBody>
          <a:bodyPr vert="horz" wrap="square" lIns="91315" tIns="45656" rIns="91315" bIns="4565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4C4D3FD3-A126-48EC-B16B-50C256386E78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315" tIns="45656" rIns="91315" bIns="4565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315" tIns="45656" rIns="91315" bIns="4565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B6F2214-1DE4-4765-BA7F-AC05CB6A2CF2}" type="datetimeFigureOut">
              <a:rPr lang="pl-PL"/>
              <a:pPr>
                <a:defRPr/>
              </a:pPr>
              <a:t>22.05.2024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6125"/>
            <a:ext cx="4962525" cy="3722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5" tIns="45656" rIns="91315" bIns="45656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315" tIns="45656" rIns="91315" bIns="45656" rtlCol="0">
            <a:normAutofit/>
          </a:bodyPr>
          <a:lstStyle/>
          <a:p>
            <a:pPr lvl="0"/>
            <a:r>
              <a:rPr lang="pl-PL" noProof="0"/>
              <a:t>Kliknij, aby edytować style wzorca tekstu</a:t>
            </a:r>
          </a:p>
          <a:p>
            <a:pPr lvl="1"/>
            <a:r>
              <a:rPr lang="pl-PL" noProof="0"/>
              <a:t>Drugi poziom</a:t>
            </a:r>
          </a:p>
          <a:p>
            <a:pPr lvl="2"/>
            <a:r>
              <a:rPr lang="pl-PL" noProof="0"/>
              <a:t>Trzeci poziom</a:t>
            </a:r>
          </a:p>
          <a:p>
            <a:pPr lvl="3"/>
            <a:r>
              <a:rPr lang="pl-PL" noProof="0"/>
              <a:t>Czwarty poziom</a:t>
            </a:r>
          </a:p>
          <a:p>
            <a:pPr lvl="4"/>
            <a:r>
              <a:rPr lang="pl-PL" noProof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5300"/>
          </a:xfrm>
          <a:prstGeom prst="rect">
            <a:avLst/>
          </a:prstGeom>
        </p:spPr>
        <p:txBody>
          <a:bodyPr vert="horz" lIns="91315" tIns="45656" rIns="91315" bIns="4565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5300"/>
          </a:xfrm>
          <a:prstGeom prst="rect">
            <a:avLst/>
          </a:prstGeom>
        </p:spPr>
        <p:txBody>
          <a:bodyPr vert="horz" wrap="square" lIns="91315" tIns="45656" rIns="91315" bIns="4565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A50DA866-FAE1-4D50-9CA4-E8EAB11F0554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1DD5CBF-6690-49F4-8FEA-DF788342EA90}" type="slidenum">
              <a:rPr lang="pl-PL" altLang="pl-PL">
                <a:solidFill>
                  <a:srgbClr val="000000"/>
                </a:solidFill>
                <a:latin typeface="Calibri" panose="020F0502020204030204" pitchFamily="34" charset="0"/>
              </a:rPr>
              <a:pPr/>
              <a:t>1</a:t>
            </a:fld>
            <a:endParaRPr lang="pl-PL" altLang="pl-PL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35845" name="Symbol zastępczy stopki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l-PL" altLang="pl-PL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735266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3954145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12880824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1477246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is tre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1"/>
          <p:cNvSpPr>
            <a:spLocks noGrp="1"/>
          </p:cNvSpPr>
          <p:nvPr>
            <p:ph sz="quarter" idx="10"/>
          </p:nvPr>
        </p:nvSpPr>
        <p:spPr>
          <a:xfrm>
            <a:off x="395536" y="1700808"/>
            <a:ext cx="8229600" cy="4427862"/>
          </a:xfrm>
        </p:spPr>
        <p:txBody>
          <a:bodyPr lIns="180000"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4" name="Tytuł 1"/>
          <p:cNvSpPr>
            <a:spLocks noGrp="1"/>
          </p:cNvSpPr>
          <p:nvPr>
            <p:ph type="title"/>
          </p:nvPr>
        </p:nvSpPr>
        <p:spPr>
          <a:xfrm>
            <a:off x="395536" y="471810"/>
            <a:ext cx="8229600" cy="940966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087316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ymbol zastępczy zawartości 21"/>
          <p:cNvSpPr>
            <a:spLocks noGrp="1"/>
          </p:cNvSpPr>
          <p:nvPr>
            <p:ph sz="quarter" idx="10"/>
          </p:nvPr>
        </p:nvSpPr>
        <p:spPr>
          <a:xfrm>
            <a:off x="2006600" y="458670"/>
            <a:ext cx="6660000" cy="5670000"/>
          </a:xfrm>
        </p:spPr>
        <p:txBody>
          <a:bodyPr lIns="180000"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9575577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l-PL" noProof="0"/>
              <a:t>Kliknij ikonę, aby dodać obraz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3435177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471810"/>
            <a:ext cx="8229600" cy="940966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813050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938752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ylizowany orze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8" descr="Logo - 3109 - 1 strona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59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Obraz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6313488"/>
            <a:ext cx="1185862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ole tekstowe 3"/>
          <p:cNvSpPr txBox="1">
            <a:spLocks noChangeArrowheads="1"/>
          </p:cNvSpPr>
          <p:nvPr userDrawn="1"/>
        </p:nvSpPr>
        <p:spPr bwMode="auto">
          <a:xfrm>
            <a:off x="8516938" y="836613"/>
            <a:ext cx="576262" cy="369887"/>
          </a:xfrm>
          <a:prstGeom prst="rect">
            <a:avLst/>
          </a:prstGeom>
          <a:noFill/>
          <a:ln w="9525">
            <a:solidFill>
              <a:srgbClr val="9D032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fld id="{FB8D218F-D480-4B9A-AEE8-9FB23C790697}" type="slidenum">
              <a:rPr lang="pl-PL" altLang="pl-PL" b="1">
                <a:solidFill>
                  <a:srgbClr val="9D032A"/>
                </a:solidFill>
              </a:rPr>
              <a:pPr algn="ctr" eaLnBrk="1" hangingPunct="1"/>
              <a:t>‹#›</a:t>
            </a:fld>
            <a:endParaRPr lang="pl-PL" altLang="pl-PL" b="1">
              <a:solidFill>
                <a:srgbClr val="9D032A"/>
              </a:solidFill>
            </a:endParaRPr>
          </a:p>
        </p:txBody>
      </p:sp>
      <p:pic>
        <p:nvPicPr>
          <p:cNvPr id="5" name="Obraz 8" descr="Logo - 3109 - 1 strona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59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utoShape 6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 userDrawn="1"/>
        </p:nvSpPr>
        <p:spPr bwMode="auto">
          <a:xfrm>
            <a:off x="155575" y="233363"/>
            <a:ext cx="9872663" cy="801687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pl-PL" altLang="pl-PL"/>
          </a:p>
        </p:txBody>
      </p:sp>
      <p:pic>
        <p:nvPicPr>
          <p:cNvPr id="7" name="Obraz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6313488"/>
            <a:ext cx="1185862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0103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0272BB-3EFD-4DC5-854E-3CABD0FBEED3}" type="datetime1">
              <a:rPr lang="pl-PL"/>
              <a:pPr>
                <a:defRPr/>
              </a:pPr>
              <a:t>22.05.2024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opracowanie: D.BIAŁOWĄS_KBW OLSZTYN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0"/>
            <a:ext cx="0" cy="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F8F5B239-635F-48A3-8939-5BFC2276BF43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8606937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58413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58595B"/>
                </a:solidFill>
                <a:latin typeface="Open Sans" pitchFamily="34" charset="0"/>
              </a:defRPr>
            </a:lvl1pPr>
          </a:lstStyle>
          <a:p>
            <a:fld id="{7692BB57-94E0-4E8F-9E09-3EF137F449DB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765473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58595B"/>
                </a:solidFill>
                <a:latin typeface="Open Sans" pitchFamily="34" charset="0"/>
              </a:defRPr>
            </a:lvl1pPr>
          </a:lstStyle>
          <a:p>
            <a:fld id="{A336AFAE-59B4-4526-B125-2B65EBB22B76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5714822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srgbClr val="58595B"/>
                </a:solidFill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399577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58595B"/>
                </a:solidFill>
                <a:latin typeface="Open Sans" pitchFamily="34" charset="0"/>
              </a:defRPr>
            </a:lvl1pPr>
          </a:lstStyle>
          <a:p>
            <a:fld id="{6BAC864A-3996-4D81-AC40-BDC3EDAFE4E5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0631066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ylko tytuł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rójkąt prostokątny 12"/>
          <p:cNvSpPr/>
          <p:nvPr/>
        </p:nvSpPr>
        <p:spPr>
          <a:xfrm rot="10800000">
            <a:off x="1042988" y="-11113"/>
            <a:ext cx="8105775" cy="6869113"/>
          </a:xfrm>
          <a:custGeom>
            <a:avLst/>
            <a:gdLst>
              <a:gd name="connsiteX0" fmla="*/ 0 w 8100392"/>
              <a:gd name="connsiteY0" fmla="*/ 7256580 h 7256580"/>
              <a:gd name="connsiteX1" fmla="*/ 0 w 8100392"/>
              <a:gd name="connsiteY1" fmla="*/ 0 h 7256580"/>
              <a:gd name="connsiteX2" fmla="*/ 8100392 w 8100392"/>
              <a:gd name="connsiteY2" fmla="*/ 7256580 h 7256580"/>
              <a:gd name="connsiteX3" fmla="*/ 0 w 8100392"/>
              <a:gd name="connsiteY3" fmla="*/ 7256580 h 7256580"/>
              <a:gd name="connsiteX0" fmla="*/ 0 w 8100392"/>
              <a:gd name="connsiteY0" fmla="*/ 7256580 h 7256580"/>
              <a:gd name="connsiteX1" fmla="*/ 0 w 8100392"/>
              <a:gd name="connsiteY1" fmla="*/ 0 h 7256580"/>
              <a:gd name="connsiteX2" fmla="*/ 414867 w 8100392"/>
              <a:gd name="connsiteY2" fmla="*/ 387423 h 7256580"/>
              <a:gd name="connsiteX3" fmla="*/ 8100392 w 8100392"/>
              <a:gd name="connsiteY3" fmla="*/ 7256580 h 7256580"/>
              <a:gd name="connsiteX4" fmla="*/ 0 w 8100392"/>
              <a:gd name="connsiteY4" fmla="*/ 7256580 h 7256580"/>
              <a:gd name="connsiteX0" fmla="*/ 0 w 8100392"/>
              <a:gd name="connsiteY0" fmla="*/ 6869157 h 6869157"/>
              <a:gd name="connsiteX1" fmla="*/ 2381 w 8100392"/>
              <a:gd name="connsiteY1" fmla="*/ 721 h 6869157"/>
              <a:gd name="connsiteX2" fmla="*/ 414867 w 8100392"/>
              <a:gd name="connsiteY2" fmla="*/ 0 h 6869157"/>
              <a:gd name="connsiteX3" fmla="*/ 8100392 w 8100392"/>
              <a:gd name="connsiteY3" fmla="*/ 6869157 h 6869157"/>
              <a:gd name="connsiteX4" fmla="*/ 0 w 8100392"/>
              <a:gd name="connsiteY4" fmla="*/ 6869157 h 6869157"/>
              <a:gd name="connsiteX0" fmla="*/ 4831 w 8105223"/>
              <a:gd name="connsiteY0" fmla="*/ 6869157 h 6869157"/>
              <a:gd name="connsiteX1" fmla="*/ 68 w 8105223"/>
              <a:gd name="connsiteY1" fmla="*/ 721 h 6869157"/>
              <a:gd name="connsiteX2" fmla="*/ 419698 w 8105223"/>
              <a:gd name="connsiteY2" fmla="*/ 0 h 6869157"/>
              <a:gd name="connsiteX3" fmla="*/ 8105223 w 8105223"/>
              <a:gd name="connsiteY3" fmla="*/ 6869157 h 6869157"/>
              <a:gd name="connsiteX4" fmla="*/ 4831 w 8105223"/>
              <a:gd name="connsiteY4" fmla="*/ 6869157 h 6869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05223" h="6869157">
                <a:moveTo>
                  <a:pt x="4831" y="6869157"/>
                </a:moveTo>
                <a:cubicBezTo>
                  <a:pt x="5625" y="4579678"/>
                  <a:pt x="-726" y="2290200"/>
                  <a:pt x="68" y="721"/>
                </a:cubicBezTo>
                <a:lnTo>
                  <a:pt x="419698" y="0"/>
                </a:lnTo>
                <a:lnTo>
                  <a:pt x="8105223" y="6869157"/>
                </a:lnTo>
                <a:lnTo>
                  <a:pt x="4831" y="6869157"/>
                </a:lnTo>
                <a:close/>
              </a:path>
            </a:pathLst>
          </a:custGeom>
          <a:solidFill>
            <a:srgbClr val="9D0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dirty="0">
              <a:solidFill>
                <a:srgbClr val="58595B"/>
              </a:solidFill>
            </a:endParaRPr>
          </a:p>
        </p:txBody>
      </p:sp>
      <p:pic>
        <p:nvPicPr>
          <p:cNvPr id="4" name="Obraz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8588" y="3162300"/>
            <a:ext cx="1266825" cy="533400"/>
          </a:xfrm>
          <a:prstGeom prst="rect">
            <a:avLst/>
          </a:prstGeom>
          <a:solidFill>
            <a:schemeClr val="bg2"/>
          </a:solidFill>
          <a:ln w="203200" cap="sq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11" name="Symbol zastępczy tekstu 10"/>
          <p:cNvSpPr>
            <a:spLocks noGrp="1"/>
          </p:cNvSpPr>
          <p:nvPr>
            <p:ph type="body" sz="quarter" idx="10"/>
          </p:nvPr>
        </p:nvSpPr>
        <p:spPr>
          <a:xfrm>
            <a:off x="0" y="0"/>
            <a:ext cx="9148763" cy="6858000"/>
          </a:xfrm>
        </p:spPr>
        <p:txBody>
          <a:bodyPr lIns="540000" tIns="540000" rIns="540000" bIns="540000" anchor="ctr">
            <a:normAutofit/>
          </a:bodyPr>
          <a:lstStyle>
            <a:lvl1pPr marL="0" indent="0">
              <a:spcBef>
                <a:spcPts val="0"/>
              </a:spcBef>
              <a:buNone/>
              <a:defRPr sz="1600" b="1">
                <a:solidFill>
                  <a:srgbClr val="9D032A"/>
                </a:solidFill>
                <a:latin typeface="Neo Sans Pro" pitchFamily="34" charset="0"/>
              </a:defRPr>
            </a:lvl1pPr>
            <a:lvl2pPr marL="0" indent="0" algn="l">
              <a:spcBef>
                <a:spcPts val="0"/>
              </a:spcBef>
              <a:buNone/>
              <a:defRPr sz="1400" baseline="0">
                <a:solidFill>
                  <a:srgbClr val="9D032A"/>
                </a:solidFill>
                <a:latin typeface="Neo Sans Pro" pitchFamily="34" charset="0"/>
              </a:defRPr>
            </a:lvl2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</p:txBody>
      </p:sp>
    </p:spTree>
    <p:extLst>
      <p:ext uri="{BB962C8B-B14F-4D97-AF65-F5344CB8AC3E}">
        <p14:creationId xmlns:p14="http://schemas.microsoft.com/office/powerpoint/2010/main" val="6913434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is tre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1"/>
          <p:cNvSpPr>
            <a:spLocks noGrp="1"/>
          </p:cNvSpPr>
          <p:nvPr>
            <p:ph sz="quarter" idx="10"/>
          </p:nvPr>
        </p:nvSpPr>
        <p:spPr>
          <a:xfrm>
            <a:off x="395536" y="1700808"/>
            <a:ext cx="8229600" cy="4427862"/>
          </a:xfrm>
        </p:spPr>
        <p:txBody>
          <a:bodyPr lIns="180000"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4" name="Tytuł 1"/>
          <p:cNvSpPr>
            <a:spLocks noGrp="1"/>
          </p:cNvSpPr>
          <p:nvPr>
            <p:ph type="title"/>
          </p:nvPr>
        </p:nvSpPr>
        <p:spPr>
          <a:xfrm>
            <a:off x="395536" y="471810"/>
            <a:ext cx="8229600" cy="940966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1658458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ymbol zastępczy zawartości 21"/>
          <p:cNvSpPr>
            <a:spLocks noGrp="1"/>
          </p:cNvSpPr>
          <p:nvPr>
            <p:ph sz="quarter" idx="10"/>
          </p:nvPr>
        </p:nvSpPr>
        <p:spPr>
          <a:xfrm>
            <a:off x="2006600" y="458670"/>
            <a:ext cx="6660000" cy="5670000"/>
          </a:xfrm>
        </p:spPr>
        <p:txBody>
          <a:bodyPr lIns="180000"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1248147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l-PL" noProof="0"/>
              <a:t>Kliknij ikonę, aby dodać obraz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932245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471810"/>
            <a:ext cx="8229600" cy="940966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070390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966328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3AB535-8C37-4137-96FC-43691B53F122}" type="datetime1">
              <a:rPr lang="pl-PL"/>
              <a:pPr>
                <a:defRPr/>
              </a:pPr>
              <a:t>22.05.2024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opracowanie: D.BIAŁOWĄS_KBW OLSZTYN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401050" y="6170613"/>
            <a:ext cx="503238" cy="503237"/>
          </a:xfrm>
          <a:prstGeom prst="ellipse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8FF7A24-B491-434D-A5D5-150A71EB7A16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799254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Obraz 8" descr="Logo - 3109 - 1 strona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59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1028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4318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pic>
        <p:nvPicPr>
          <p:cNvPr id="1029" name="Obraz 6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6313488"/>
            <a:ext cx="1185862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pole tekstowe 8"/>
          <p:cNvSpPr txBox="1">
            <a:spLocks noChangeArrowheads="1"/>
          </p:cNvSpPr>
          <p:nvPr userDrawn="1"/>
        </p:nvSpPr>
        <p:spPr bwMode="auto">
          <a:xfrm>
            <a:off x="8516938" y="836613"/>
            <a:ext cx="576262" cy="369887"/>
          </a:xfrm>
          <a:prstGeom prst="rect">
            <a:avLst/>
          </a:prstGeom>
          <a:noFill/>
          <a:ln w="9525">
            <a:solidFill>
              <a:srgbClr val="9D032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fld id="{EF9DC74D-67FB-4455-AEC9-386B406B6A93}" type="slidenum">
              <a:rPr lang="pl-PL" altLang="pl-PL" b="1">
                <a:solidFill>
                  <a:srgbClr val="9D032A"/>
                </a:solidFill>
              </a:rPr>
              <a:pPr algn="ctr" eaLnBrk="1" hangingPunct="1"/>
              <a:t>‹#›</a:t>
            </a:fld>
            <a:endParaRPr lang="pl-PL" altLang="pl-PL" b="1">
              <a:solidFill>
                <a:srgbClr val="9D032A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9873" r:id="rId1"/>
    <p:sldLayoutId id="2147489874" r:id="rId2"/>
    <p:sldLayoutId id="2147489875" r:id="rId3"/>
    <p:sldLayoutId id="2147489876" r:id="rId4"/>
    <p:sldLayoutId id="2147489877" r:id="rId5"/>
    <p:sldLayoutId id="2147489878" r:id="rId6"/>
    <p:sldLayoutId id="2147489879" r:id="rId7"/>
    <p:sldLayoutId id="2147489880" r:id="rId8"/>
    <p:sldLayoutId id="2147489881" r:id="rId9"/>
    <p:sldLayoutId id="2147489884" r:id="rId10"/>
    <p:sldLayoutId id="2147489885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4318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2051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58595B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58595B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9882" r:id="rId1"/>
    <p:sldLayoutId id="2147489886" r:id="rId2"/>
    <p:sldLayoutId id="2147489887" r:id="rId3"/>
    <p:sldLayoutId id="2147489888" r:id="rId4"/>
    <p:sldLayoutId id="2147489889" r:id="rId5"/>
    <p:sldLayoutId id="2147489890" r:id="rId6"/>
    <p:sldLayoutId id="2147489891" r:id="rId7"/>
    <p:sldLayoutId id="2147489892" r:id="rId8"/>
    <p:sldLayoutId id="2147489893" r:id="rId9"/>
    <p:sldLayoutId id="2147489894" r:id="rId10"/>
    <p:sldLayoutId id="2147489883" r:id="rId11"/>
    <p:sldLayoutId id="2147489895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5.emf"/><Relationship Id="rId4" Type="http://schemas.openxmlformats.org/officeDocument/2006/relationships/image" Target="../media/image24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7" Type="http://schemas.openxmlformats.org/officeDocument/2006/relationships/image" Target="../media/image34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3.jpeg"/><Relationship Id="rId5" Type="http://schemas.openxmlformats.org/officeDocument/2006/relationships/image" Target="../media/image32.emf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7" Type="http://schemas.openxmlformats.org/officeDocument/2006/relationships/image" Target="../media/image34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3.jpeg"/><Relationship Id="rId5" Type="http://schemas.openxmlformats.org/officeDocument/2006/relationships/image" Target="../media/image32.emf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oleObject" Target="../embeddings/oleObject4.bin"/><Relationship Id="rId7" Type="http://schemas.openxmlformats.org/officeDocument/2006/relationships/image" Target="../media/image33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35.emf"/><Relationship Id="rId5" Type="http://schemas.openxmlformats.org/officeDocument/2006/relationships/image" Target="../media/image32.emf"/><Relationship Id="rId4" Type="http://schemas.openxmlformats.org/officeDocument/2006/relationships/image" Target="../media/image31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oleObject" Target="../embeddings/oleObject5.bin"/><Relationship Id="rId7" Type="http://schemas.openxmlformats.org/officeDocument/2006/relationships/image" Target="../media/image33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6.emf"/><Relationship Id="rId5" Type="http://schemas.openxmlformats.org/officeDocument/2006/relationships/image" Target="../media/image32.emf"/><Relationship Id="rId4" Type="http://schemas.openxmlformats.org/officeDocument/2006/relationships/image" Target="../media/image3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7" Type="http://schemas.openxmlformats.org/officeDocument/2006/relationships/image" Target="../media/image34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3.jpeg"/><Relationship Id="rId5" Type="http://schemas.openxmlformats.org/officeDocument/2006/relationships/image" Target="../media/image32.emf"/><Relationship Id="rId4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7" Type="http://schemas.openxmlformats.org/officeDocument/2006/relationships/image" Target="../media/image34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3.jpeg"/><Relationship Id="rId5" Type="http://schemas.openxmlformats.org/officeDocument/2006/relationships/image" Target="../media/image32.emf"/><Relationship Id="rId4" Type="http://schemas.openxmlformats.org/officeDocument/2006/relationships/image" Target="../media/image3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7" Type="http://schemas.openxmlformats.org/officeDocument/2006/relationships/image" Target="../media/image34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3.jpeg"/><Relationship Id="rId5" Type="http://schemas.openxmlformats.org/officeDocument/2006/relationships/image" Target="../media/image32.emf"/><Relationship Id="rId4" Type="http://schemas.openxmlformats.org/officeDocument/2006/relationships/image" Target="../media/image3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7" Type="http://schemas.openxmlformats.org/officeDocument/2006/relationships/image" Target="../media/image34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33.jpeg"/><Relationship Id="rId5" Type="http://schemas.openxmlformats.org/officeDocument/2006/relationships/image" Target="../media/image32.emf"/><Relationship Id="rId4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7" Type="http://schemas.openxmlformats.org/officeDocument/2006/relationships/image" Target="../media/image34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33.jpeg"/><Relationship Id="rId5" Type="http://schemas.openxmlformats.org/officeDocument/2006/relationships/image" Target="../media/image32.emf"/><Relationship Id="rId4" Type="http://schemas.openxmlformats.org/officeDocument/2006/relationships/image" Target="../media/image3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7" Type="http://schemas.openxmlformats.org/officeDocument/2006/relationships/image" Target="../media/image34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33.jpeg"/><Relationship Id="rId5" Type="http://schemas.openxmlformats.org/officeDocument/2006/relationships/image" Target="../media/image32.emf"/><Relationship Id="rId4" Type="http://schemas.openxmlformats.org/officeDocument/2006/relationships/image" Target="../media/image3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7" Type="http://schemas.openxmlformats.org/officeDocument/2006/relationships/image" Target="../media/image34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33.jpeg"/><Relationship Id="rId5" Type="http://schemas.openxmlformats.org/officeDocument/2006/relationships/image" Target="../media/image32.emf"/><Relationship Id="rId4" Type="http://schemas.openxmlformats.org/officeDocument/2006/relationships/image" Target="../media/image3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7" Type="http://schemas.openxmlformats.org/officeDocument/2006/relationships/image" Target="../media/image34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33.jpeg"/><Relationship Id="rId5" Type="http://schemas.openxmlformats.org/officeDocument/2006/relationships/image" Target="../media/image35.emf"/><Relationship Id="rId4" Type="http://schemas.openxmlformats.org/officeDocument/2006/relationships/image" Target="../media/image31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Obraz 8" descr="Logo - 3109 - 1 stron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59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AutoShape 5" descr="Znalezione obrazy dla zapytania god&amp;lstrok;o polski"/>
          <p:cNvSpPr>
            <a:spLocks noChangeAspect="1" noChangeArrowheads="1"/>
          </p:cNvSpPr>
          <p:nvPr/>
        </p:nvSpPr>
        <p:spPr bwMode="auto">
          <a:xfrm>
            <a:off x="155575" y="-433388"/>
            <a:ext cx="771525" cy="914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l-PL" altLang="pl-PL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439216" y="1772816"/>
            <a:ext cx="7013104" cy="1823576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  <a:softEdge rad="127000"/>
          </a:effectLst>
          <a:scene3d>
            <a:camera prst="orthographicFront"/>
            <a:lightRig rig="threePt" dir="t"/>
          </a:scene3d>
          <a:sp3d>
            <a:bevelT w="0" h="50800" prst="coolSlant"/>
            <a:bevelB prst="relaxedInset"/>
          </a:sp3d>
        </p:spPr>
        <p:txBody>
          <a:bodyPr>
            <a:spAutoFit/>
            <a:sp3d>
              <a:bevelT w="88900" h="19050"/>
            </a:sp3d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171450" algn="l"/>
                <a:tab pos="266700" algn="l"/>
              </a:tabLst>
              <a:defRPr/>
            </a:pPr>
            <a:r>
              <a:rPr lang="pl-PL" sz="4000" b="1" dirty="0">
                <a:solidFill>
                  <a:srgbClr val="0000CC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WYBORY DO PARLAMENTU EUROPEJSKIEGO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050" b="1" dirty="0">
              <a:solidFill>
                <a:srgbClr val="0000CC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200" b="1" dirty="0">
                <a:solidFill>
                  <a:srgbClr val="0000CC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9 CZERWCA 2024 r. </a:t>
            </a:r>
            <a:endParaRPr lang="pl-PL" sz="2000" b="1" i="1" dirty="0">
              <a:solidFill>
                <a:srgbClr val="0000CC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17413" name="Prostokąt 2"/>
          <p:cNvSpPr>
            <a:spLocks noChangeArrowheads="1"/>
          </p:cNvSpPr>
          <p:nvPr/>
        </p:nvSpPr>
        <p:spPr bwMode="auto">
          <a:xfrm>
            <a:off x="392113" y="6083300"/>
            <a:ext cx="6481762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000">
                <a:solidFill>
                  <a:srgbClr val="9D032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Opracowanie: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l-PL" altLang="pl-PL" sz="100">
              <a:solidFill>
                <a:srgbClr val="9D032A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000">
                <a:solidFill>
                  <a:srgbClr val="9D032A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© Krajowe Biuro Wyborcze</a:t>
            </a:r>
          </a:p>
        </p:txBody>
      </p:sp>
      <p:cxnSp>
        <p:nvCxnSpPr>
          <p:cNvPr id="6" name="Łącznik prostoliniowy 5"/>
          <p:cNvCxnSpPr/>
          <p:nvPr/>
        </p:nvCxnSpPr>
        <p:spPr>
          <a:xfrm>
            <a:off x="395288" y="3716338"/>
            <a:ext cx="8424862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415" name="Obraz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475" y="2492375"/>
            <a:ext cx="1738313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6" name="Prostokąt 1"/>
          <p:cNvSpPr>
            <a:spLocks noChangeArrowheads="1"/>
          </p:cNvSpPr>
          <p:nvPr/>
        </p:nvSpPr>
        <p:spPr bwMode="auto">
          <a:xfrm>
            <a:off x="179388" y="4365625"/>
            <a:ext cx="8713787" cy="141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200" b="1">
                <a:solidFill>
                  <a:srgbClr val="00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SZKOLENIE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200" b="1" dirty="0">
                <a:solidFill>
                  <a:srgbClr val="00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CZŁONKÓW OBWODOWYCH KOMISJI WYBORCZYCH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l-PL" altLang="pl-PL" sz="2200" b="1" dirty="0">
              <a:solidFill>
                <a:srgbClr val="000000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000" b="1" dirty="0">
                <a:solidFill>
                  <a:srgbClr val="0000CC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Kwalifikacja ważności głosu</a:t>
            </a:r>
            <a:endParaRPr lang="pl-PL" altLang="pl-PL" sz="2200" b="1" dirty="0">
              <a:solidFill>
                <a:srgbClr val="0000CC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pic>
        <p:nvPicPr>
          <p:cNvPr id="17417" name="Obraz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6113463"/>
            <a:ext cx="1185862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pole tekstowe 1"/>
          <p:cNvSpPr txBox="1">
            <a:spLocks noChangeArrowheads="1"/>
          </p:cNvSpPr>
          <p:nvPr/>
        </p:nvSpPr>
        <p:spPr bwMode="auto">
          <a:xfrm>
            <a:off x="1295400" y="1557338"/>
            <a:ext cx="65532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latin typeface="Arial Narrow" panose="020B0606020202030204" pitchFamily="34" charset="0"/>
                <a:cs typeface="Arial" panose="020B0604020202020204" pitchFamily="34" charset="0"/>
              </a:rPr>
              <a:t>Art. 5 ust. 12 Kodeksu wyborczego</a:t>
            </a:r>
            <a:endParaRPr lang="pl-PL" altLang="pl-PL" sz="2400" b="1">
              <a:latin typeface="Arial Narrow" panose="020B0606020202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l-PL" altLang="pl-PL" sz="2400" b="1">
              <a:latin typeface="Arial Narrow" panose="020B0606020202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latin typeface="Arial Narrow" panose="020B0606020202030204" pitchFamily="34" charset="0"/>
              </a:rPr>
              <a:t>Ilekroć w kodeksie jest mowa o: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latin typeface="Arial Narrow" panose="020B0606020202030204" pitchFamily="34" charset="0"/>
              </a:rPr>
              <a:t> </a:t>
            </a:r>
            <a:r>
              <a:rPr lang="pl-PL" altLang="pl-PL" sz="4000" b="1">
                <a:solidFill>
                  <a:srgbClr val="0000CC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znaku </a:t>
            </a:r>
            <a:r>
              <a:rPr lang="pl-PL" altLang="pl-PL" sz="4000" b="1">
                <a:solidFill>
                  <a:srgbClr val="C0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„X”</a:t>
            </a:r>
            <a:endParaRPr lang="pl-PL" altLang="pl-PL" b="1">
              <a:solidFill>
                <a:srgbClr val="C00000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19459" name="pole tekstowe 2"/>
          <p:cNvSpPr txBox="1">
            <a:spLocks noChangeArrowheads="1"/>
          </p:cNvSpPr>
          <p:nvPr/>
        </p:nvSpPr>
        <p:spPr bwMode="auto">
          <a:xfrm>
            <a:off x="2843213" y="404813"/>
            <a:ext cx="32416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DEFINICJA ZNAKU „X”</a:t>
            </a:r>
          </a:p>
        </p:txBody>
      </p:sp>
      <p:sp>
        <p:nvSpPr>
          <p:cNvPr id="2" name="Prostokąt 1"/>
          <p:cNvSpPr>
            <a:spLocks noChangeArrowheads="1"/>
          </p:cNvSpPr>
          <p:nvPr/>
        </p:nvSpPr>
        <p:spPr bwMode="auto">
          <a:xfrm>
            <a:off x="250825" y="4221163"/>
            <a:ext cx="849788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0000CC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– rozumie się przez to co najmniej dwie linie, które przecinają się w obrębie kratki.</a:t>
            </a:r>
            <a:endParaRPr lang="pl-PL" altLang="pl-PL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Prostokąt 1"/>
          <p:cNvSpPr>
            <a:spLocks noChangeArrowheads="1"/>
          </p:cNvSpPr>
          <p:nvPr/>
        </p:nvSpPr>
        <p:spPr bwMode="auto">
          <a:xfrm>
            <a:off x="179388" y="1412875"/>
            <a:ext cx="7848600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fontAlgn="ctr">
              <a:spcAft>
                <a:spcPts val="600"/>
              </a:spcAft>
              <a:defRPr/>
            </a:pPr>
            <a:r>
              <a:rPr lang="pl-PL" b="1" dirty="0">
                <a:solidFill>
                  <a:srgbClr val="C00000"/>
                </a:solidFill>
                <a:latin typeface="Arial Narrow" panose="020B0606020202030204" pitchFamily="34" charset="0"/>
              </a:rPr>
              <a:t>Ustalając, czy głos na karcie jest ważny, czy nieważny, OKW stosuje poniższe reguły:</a:t>
            </a:r>
          </a:p>
          <a:p>
            <a:pPr marL="457200" indent="-457200" algn="just" fontAlgn="ctr">
              <a:spcBef>
                <a:spcPts val="1200"/>
              </a:spcBef>
              <a:spcAft>
                <a:spcPts val="600"/>
              </a:spcAft>
              <a:buFont typeface="+mj-lt"/>
              <a:buAutoNum type="arabicParenR"/>
              <a:defRPr/>
            </a:pPr>
            <a:r>
              <a:rPr lang="pl-PL" b="1" dirty="0">
                <a:solidFill>
                  <a:srgbClr val="3333FF"/>
                </a:solidFill>
                <a:latin typeface="Arial Narrow" panose="020B0606020202030204" pitchFamily="34" charset="0"/>
              </a:rPr>
              <a:t>znakiem „X” postawionym w kratce są co najmniej dwie linie, które przecinają się w obrębie kratki. </a:t>
            </a:r>
          </a:p>
          <a:p>
            <a:pPr marL="447675" algn="just" fontAlgn="ctr">
              <a:spcAft>
                <a:spcPts val="600"/>
              </a:spcAft>
              <a:defRPr/>
            </a:pPr>
            <a:r>
              <a:rPr lang="pl-PL" b="1" u="sng" dirty="0">
                <a:solidFill>
                  <a:srgbClr val="C00000"/>
                </a:solidFill>
                <a:latin typeface="Arial Narrow" panose="020B0606020202030204" pitchFamily="34" charset="0"/>
              </a:rPr>
              <a:t>Ustalenie</a:t>
            </a:r>
            <a:r>
              <a:rPr lang="pl-PL" b="1" dirty="0">
                <a:latin typeface="Arial Narrow" panose="020B0606020202030204" pitchFamily="34" charset="0"/>
              </a:rPr>
              <a:t>, </a:t>
            </a:r>
            <a:r>
              <a:rPr lang="pl-PL" b="1" u="sng" dirty="0">
                <a:latin typeface="Arial Narrow" panose="020B0606020202030204" pitchFamily="34" charset="0"/>
              </a:rPr>
              <a:t>czy postawiony znak jest znakiem „X” w rozumieniu Kodeksu wyborczego oraz, czy postawiony jest on w kratce, czy poza nią</a:t>
            </a:r>
            <a:r>
              <a:rPr lang="pl-PL" b="1" dirty="0">
                <a:latin typeface="Arial Narrow" panose="020B0606020202030204" pitchFamily="34" charset="0"/>
              </a:rPr>
              <a:t>, </a:t>
            </a:r>
            <a:r>
              <a:rPr lang="pl-PL" b="1" u="sng" dirty="0">
                <a:solidFill>
                  <a:srgbClr val="C00000"/>
                </a:solidFill>
                <a:latin typeface="Arial Narrow" panose="020B0606020202030204" pitchFamily="34" charset="0"/>
              </a:rPr>
              <a:t>należy</a:t>
            </a:r>
            <a:r>
              <a:rPr lang="pl-PL" b="1" u="sng" dirty="0">
                <a:solidFill>
                  <a:srgbClr val="CC0066"/>
                </a:solidFill>
                <a:latin typeface="Arial Narrow" panose="020B0606020202030204" pitchFamily="34" charset="0"/>
              </a:rPr>
              <a:t> </a:t>
            </a:r>
            <a:r>
              <a:rPr lang="pl-PL" b="1" u="sng" dirty="0">
                <a:solidFill>
                  <a:srgbClr val="C00000"/>
                </a:solidFill>
                <a:latin typeface="Arial Narrow" panose="020B0606020202030204" pitchFamily="34" charset="0"/>
              </a:rPr>
              <a:t>do  OKW </a:t>
            </a:r>
            <a:r>
              <a:rPr lang="pl-PL" b="1" u="sng" dirty="0">
                <a:latin typeface="Arial Narrow" panose="020B0606020202030204" pitchFamily="34" charset="0"/>
              </a:rPr>
              <a:t>(w razie wątpliwości komisja rozstrzyga w głosowaniu)</a:t>
            </a:r>
            <a:r>
              <a:rPr lang="pl-PL" b="1" dirty="0">
                <a:latin typeface="Arial Narrow" panose="020B0606020202030204" pitchFamily="34" charset="0"/>
              </a:rPr>
              <a:t>;</a:t>
            </a:r>
            <a:endParaRPr lang="pl-PL" dirty="0">
              <a:latin typeface="Arial Narrow" panose="020B0606020202030204" pitchFamily="34" charset="0"/>
            </a:endParaRPr>
          </a:p>
          <a:p>
            <a:pPr marL="457200" indent="-457200" algn="just" fontAlgn="ctr">
              <a:spcBef>
                <a:spcPts val="600"/>
              </a:spcBef>
              <a:spcAft>
                <a:spcPts val="1200"/>
              </a:spcAft>
              <a:buFont typeface="+mj-lt"/>
              <a:buAutoNum type="arabicParenR" startAt="2"/>
              <a:defRPr/>
            </a:pPr>
            <a:r>
              <a:rPr lang="pl-PL" b="1" dirty="0">
                <a:latin typeface="Arial Narrow" panose="020B0606020202030204" pitchFamily="34" charset="0"/>
              </a:rPr>
              <a:t>wszelkie znaki, wykreślenia, przekreślenia, w tym również i znak „X” postawiony przez wyborcę </a:t>
            </a:r>
            <a:r>
              <a:rPr lang="pl-PL" b="1" u="sng" dirty="0">
                <a:latin typeface="Arial Narrow" panose="020B0606020202030204" pitchFamily="34" charset="0"/>
              </a:rPr>
              <a:t>poza przeznaczoną na to kratką</a:t>
            </a:r>
            <a:r>
              <a:rPr lang="pl-PL" b="1" dirty="0">
                <a:latin typeface="Arial Narrow" panose="020B0606020202030204" pitchFamily="34" charset="0"/>
              </a:rPr>
              <a:t>, traktuje się jako dopiski, które nie wpływają na ważność głosu;</a:t>
            </a:r>
            <a:endParaRPr lang="pl-PL" dirty="0">
              <a:latin typeface="Arial Narrow" panose="020B0606020202030204" pitchFamily="34" charset="0"/>
            </a:endParaRPr>
          </a:p>
          <a:p>
            <a:pPr marL="457200" indent="-457200" algn="just" fontAlgn="ctr">
              <a:spcBef>
                <a:spcPts val="600"/>
              </a:spcBef>
              <a:buFont typeface="+mj-lt"/>
              <a:buAutoNum type="arabicParenR" startAt="2"/>
              <a:defRPr/>
            </a:pPr>
            <a:r>
              <a:rPr lang="pl-PL" b="1" dirty="0">
                <a:latin typeface="Arial Narrow" panose="020B0606020202030204" pitchFamily="34" charset="0"/>
              </a:rPr>
              <a:t>wszelkie inne znaki niż znak „X”, tj. niebędące</a:t>
            </a:r>
            <a:r>
              <a:rPr lang="pl-PL" dirty="0">
                <a:latin typeface="Arial Narrow" panose="020B0606020202030204" pitchFamily="34" charset="0"/>
              </a:rPr>
              <a:t> co najmniej dwiema liniami, które przecinają się w obrębie kratki, </a:t>
            </a:r>
            <a:r>
              <a:rPr lang="pl-PL" b="1" dirty="0">
                <a:latin typeface="Arial Narrow" panose="020B0606020202030204" pitchFamily="34" charset="0"/>
              </a:rPr>
              <a:t>naniesione w obrębie kratki, również nie wpływają na ważność głosu</a:t>
            </a:r>
            <a:r>
              <a:rPr lang="pl-PL" dirty="0">
                <a:latin typeface="Arial Narrow" panose="020B0606020202030204" pitchFamily="34" charset="0"/>
              </a:rPr>
              <a:t>.</a:t>
            </a:r>
          </a:p>
        </p:txBody>
      </p:sp>
      <p:sp>
        <p:nvSpPr>
          <p:cNvPr id="5" name="Prostokąt 4"/>
          <p:cNvSpPr/>
          <p:nvPr/>
        </p:nvSpPr>
        <p:spPr>
          <a:xfrm>
            <a:off x="8316913" y="4041775"/>
            <a:ext cx="431800" cy="46672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8310563" y="2630488"/>
            <a:ext cx="431800" cy="50323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7" name="Mnożenie 6"/>
          <p:cNvSpPr/>
          <p:nvPr/>
        </p:nvSpPr>
        <p:spPr>
          <a:xfrm>
            <a:off x="8416925" y="2655888"/>
            <a:ext cx="612775" cy="482600"/>
          </a:xfrm>
          <a:prstGeom prst="mathMultiply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9" name="Mnożenie 8"/>
          <p:cNvSpPr/>
          <p:nvPr/>
        </p:nvSpPr>
        <p:spPr>
          <a:xfrm>
            <a:off x="8353425" y="3351213"/>
            <a:ext cx="395288" cy="798512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3" name="Nie równa się 12"/>
          <p:cNvSpPr/>
          <p:nvPr/>
        </p:nvSpPr>
        <p:spPr>
          <a:xfrm>
            <a:off x="8259763" y="1941513"/>
            <a:ext cx="461962" cy="352425"/>
          </a:xfrm>
          <a:prstGeom prst="mathNotEqual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>
              <a:solidFill>
                <a:schemeClr val="tx1"/>
              </a:solidFill>
            </a:endParaRPr>
          </a:p>
        </p:txBody>
      </p:sp>
      <p:sp>
        <p:nvSpPr>
          <p:cNvPr id="14" name="Minus 13"/>
          <p:cNvSpPr/>
          <p:nvPr/>
        </p:nvSpPr>
        <p:spPr>
          <a:xfrm rot="19142993">
            <a:off x="8407400" y="4470400"/>
            <a:ext cx="719138" cy="431800"/>
          </a:xfrm>
          <a:prstGeom prst="mathMin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20489" name="Prostokąt 3"/>
          <p:cNvSpPr>
            <a:spLocks noChangeArrowheads="1"/>
          </p:cNvSpPr>
          <p:nvPr/>
        </p:nvSpPr>
        <p:spPr bwMode="auto">
          <a:xfrm>
            <a:off x="682625" y="476250"/>
            <a:ext cx="68421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KWALIFIKACJA WAŻNOŚCI GŁOSU</a:t>
            </a:r>
          </a:p>
        </p:txBody>
      </p:sp>
      <p:sp>
        <p:nvSpPr>
          <p:cNvPr id="18" name="Prostokąt 17"/>
          <p:cNvSpPr/>
          <p:nvPr/>
        </p:nvSpPr>
        <p:spPr>
          <a:xfrm>
            <a:off x="8289925" y="1846263"/>
            <a:ext cx="431800" cy="50323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8259763" y="4978400"/>
            <a:ext cx="431800" cy="46672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2" name="Kształt litery L 11"/>
          <p:cNvSpPr/>
          <p:nvPr/>
        </p:nvSpPr>
        <p:spPr>
          <a:xfrm rot="18606374">
            <a:off x="8258969" y="4844256"/>
            <a:ext cx="288925" cy="360363"/>
          </a:xfrm>
          <a:prstGeom prst="corner">
            <a:avLst>
              <a:gd name="adj1" fmla="val 19583"/>
              <a:gd name="adj2" fmla="val 21870"/>
            </a:avLst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5" name="Elipsa 10"/>
          <p:cNvSpPr/>
          <p:nvPr/>
        </p:nvSpPr>
        <p:spPr>
          <a:xfrm>
            <a:off x="8532813" y="5373688"/>
            <a:ext cx="360362" cy="287337"/>
          </a:xfrm>
          <a:prstGeom prst="ellipse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00113" y="2276475"/>
            <a:ext cx="2087562" cy="17287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1507" name="pole tekstowe 2"/>
          <p:cNvSpPr txBox="1">
            <a:spLocks noChangeArrowheads="1"/>
          </p:cNvSpPr>
          <p:nvPr/>
        </p:nvSpPr>
        <p:spPr bwMode="auto">
          <a:xfrm>
            <a:off x="2051050" y="454025"/>
            <a:ext cx="46815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CZY ODDANY GŁOS JEST WAŻNY?</a:t>
            </a:r>
          </a:p>
        </p:txBody>
      </p: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4356100" y="2060575"/>
            <a:ext cx="36718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4000" b="1">
                <a:solidFill>
                  <a:srgbClr val="00B050"/>
                </a:solidFill>
                <a:latin typeface="Arial Narrow" panose="020B0606020202030204" pitchFamily="34" charset="0"/>
              </a:rPr>
              <a:t>GŁOS WAŻNY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79388" y="4760913"/>
            <a:ext cx="8424862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Dwie linie przecinają się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 obrębie kratki</a:t>
            </a:r>
          </a:p>
        </p:txBody>
      </p:sp>
      <p:pic>
        <p:nvPicPr>
          <p:cNvPr id="21510" name="Pismo odręczn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" y="1438275"/>
            <a:ext cx="2582863" cy="313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smo odręczn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25" y="1498600"/>
            <a:ext cx="3163888" cy="287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00113" y="2276475"/>
            <a:ext cx="2087562" cy="17287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cxnSp>
        <p:nvCxnSpPr>
          <p:cNvPr id="4" name="Łącznik prosty 3"/>
          <p:cNvCxnSpPr/>
          <p:nvPr/>
        </p:nvCxnSpPr>
        <p:spPr>
          <a:xfrm>
            <a:off x="1943100" y="1844675"/>
            <a:ext cx="1908175" cy="2332038"/>
          </a:xfrm>
          <a:prstGeom prst="line">
            <a:avLst/>
          </a:prstGeom>
          <a:ln w="571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Łącznik prosty 4"/>
          <p:cNvCxnSpPr/>
          <p:nvPr/>
        </p:nvCxnSpPr>
        <p:spPr>
          <a:xfrm flipH="1">
            <a:off x="2411413" y="2447925"/>
            <a:ext cx="2197100" cy="1800225"/>
          </a:xfrm>
          <a:prstGeom prst="line">
            <a:avLst/>
          </a:prstGeom>
          <a:ln w="571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4356100" y="2060575"/>
            <a:ext cx="3671888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4000" b="1">
                <a:solidFill>
                  <a:srgbClr val="FF3300"/>
                </a:solidFill>
                <a:latin typeface="Arial Narrow" panose="020B0606020202030204" pitchFamily="34" charset="0"/>
              </a:rPr>
              <a:t>GŁOS NIEWAŻNY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42875" y="4724400"/>
            <a:ext cx="842486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FF33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Dwie linie nie przecinają się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FF33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 obrębie kratki</a:t>
            </a:r>
          </a:p>
        </p:txBody>
      </p:sp>
      <p:sp>
        <p:nvSpPr>
          <p:cNvPr id="22535" name="pole tekstowe 2"/>
          <p:cNvSpPr txBox="1">
            <a:spLocks noChangeArrowheads="1"/>
          </p:cNvSpPr>
          <p:nvPr/>
        </p:nvSpPr>
        <p:spPr bwMode="auto">
          <a:xfrm>
            <a:off x="1474788" y="476250"/>
            <a:ext cx="5257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CZY ODDANY GŁOS JEST WAŻNY?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00113" y="2276475"/>
            <a:ext cx="2087562" cy="17287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4356100" y="2060575"/>
            <a:ext cx="3671888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4000" b="1">
                <a:solidFill>
                  <a:srgbClr val="FF3300"/>
                </a:solidFill>
                <a:latin typeface="Arial Narrow" panose="020B0606020202030204" pitchFamily="34" charset="0"/>
              </a:rPr>
              <a:t>GŁOS NIEWAŻNY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79388" y="4760913"/>
            <a:ext cx="8424862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FF33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Dwie linie nie przecinają się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FF33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 obrębie kratki.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FF33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Dwie linie są ze sobą styczne.</a:t>
            </a:r>
          </a:p>
        </p:txBody>
      </p:sp>
      <p:pic>
        <p:nvPicPr>
          <p:cNvPr id="23557" name="Pismo odręczn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1428750"/>
            <a:ext cx="3497263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8" name="pole tekstowe 2"/>
          <p:cNvSpPr txBox="1">
            <a:spLocks noChangeArrowheads="1"/>
          </p:cNvSpPr>
          <p:nvPr/>
        </p:nvSpPr>
        <p:spPr bwMode="auto">
          <a:xfrm>
            <a:off x="1955800" y="509588"/>
            <a:ext cx="49688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CZY ODDANY GŁOS JEST WAŻNY?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00113" y="2276475"/>
            <a:ext cx="2087562" cy="17287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cxnSp>
        <p:nvCxnSpPr>
          <p:cNvPr id="4" name="Łącznik prosty 3"/>
          <p:cNvCxnSpPr/>
          <p:nvPr/>
        </p:nvCxnSpPr>
        <p:spPr>
          <a:xfrm>
            <a:off x="539750" y="1395413"/>
            <a:ext cx="3384550" cy="2879725"/>
          </a:xfrm>
          <a:prstGeom prst="line">
            <a:avLst/>
          </a:prstGeom>
          <a:ln w="571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Łącznik prosty 4"/>
          <p:cNvCxnSpPr/>
          <p:nvPr/>
        </p:nvCxnSpPr>
        <p:spPr>
          <a:xfrm flipH="1">
            <a:off x="1258888" y="1908175"/>
            <a:ext cx="3673475" cy="2952750"/>
          </a:xfrm>
          <a:prstGeom prst="line">
            <a:avLst/>
          </a:prstGeom>
          <a:ln w="571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4356100" y="2060575"/>
            <a:ext cx="36718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4000" b="1">
                <a:solidFill>
                  <a:srgbClr val="00B050"/>
                </a:solidFill>
                <a:latin typeface="Arial Narrow" panose="020B0606020202030204" pitchFamily="34" charset="0"/>
              </a:rPr>
              <a:t>GŁOS WAŻNY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79388" y="4760913"/>
            <a:ext cx="8424862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Dwie linie przecinają się w obrębie kratki.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Obramowanie kratki należy uznać za część kratki.</a:t>
            </a:r>
          </a:p>
        </p:txBody>
      </p:sp>
      <p:sp>
        <p:nvSpPr>
          <p:cNvPr id="24583" name="pole tekstowe 2"/>
          <p:cNvSpPr txBox="1">
            <a:spLocks noChangeArrowheads="1"/>
          </p:cNvSpPr>
          <p:nvPr/>
        </p:nvSpPr>
        <p:spPr bwMode="auto">
          <a:xfrm>
            <a:off x="1931988" y="493713"/>
            <a:ext cx="48720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CZY ODDANY GŁOS JEST WAŻNY?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00113" y="2276475"/>
            <a:ext cx="2087562" cy="17287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4356100" y="2060575"/>
            <a:ext cx="36718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4000" b="1">
                <a:solidFill>
                  <a:srgbClr val="00B050"/>
                </a:solidFill>
                <a:latin typeface="Arial Narrow" panose="020B0606020202030204" pitchFamily="34" charset="0"/>
              </a:rPr>
              <a:t>GŁOS WAŻNY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07950" y="4760913"/>
            <a:ext cx="8856663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Co najmniej dwie linie przecinają się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 obrębie kratki. Dodatkowa jaśniejsza linia może być efektem „nierozpisanego” długopisu.</a:t>
            </a:r>
          </a:p>
        </p:txBody>
      </p:sp>
      <p:cxnSp>
        <p:nvCxnSpPr>
          <p:cNvPr id="8" name="Łącznik prosty 7"/>
          <p:cNvCxnSpPr/>
          <p:nvPr/>
        </p:nvCxnSpPr>
        <p:spPr>
          <a:xfrm>
            <a:off x="467544" y="1916832"/>
            <a:ext cx="3024336" cy="2664296"/>
          </a:xfrm>
          <a:prstGeom prst="line">
            <a:avLst/>
          </a:prstGeom>
          <a:ln w="57150">
            <a:gradFill flip="none" rotWithShape="1">
              <a:gsLst>
                <a:gs pos="60000">
                  <a:schemeClr val="bg2">
                    <a:lumMod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27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606" name="Pismo odręczn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1760538"/>
            <a:ext cx="3530600" cy="305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smo odręczne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1498600"/>
            <a:ext cx="2260600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8" name="pole tekstowe 2"/>
          <p:cNvSpPr txBox="1">
            <a:spLocks noChangeArrowheads="1"/>
          </p:cNvSpPr>
          <p:nvPr/>
        </p:nvSpPr>
        <p:spPr bwMode="auto">
          <a:xfrm>
            <a:off x="1474788" y="476250"/>
            <a:ext cx="54022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CZY ODDANY GŁOS JEST WAŻNY?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00113" y="2276475"/>
            <a:ext cx="2087562" cy="17287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>
              <a:solidFill>
                <a:prstClr val="white"/>
              </a:solidFill>
            </a:endParaRPr>
          </a:p>
        </p:txBody>
      </p: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4356100" y="2060575"/>
            <a:ext cx="3671888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4000" b="1">
                <a:solidFill>
                  <a:srgbClr val="FF3300"/>
                </a:solidFill>
                <a:latin typeface="Arial Narrow" panose="020B0606020202030204" pitchFamily="34" charset="0"/>
              </a:rPr>
              <a:t>GŁOS NIEWAŻNY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79388" y="4760913"/>
            <a:ext cx="8424862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FF33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Brak linii przecinających się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FF33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 obrębie kratki.</a:t>
            </a:r>
          </a:p>
        </p:txBody>
      </p:sp>
      <p:sp>
        <p:nvSpPr>
          <p:cNvPr id="26629" name="pole tekstowe 4"/>
          <p:cNvSpPr txBox="1">
            <a:spLocks noChangeArrowheads="1"/>
          </p:cNvSpPr>
          <p:nvPr/>
        </p:nvSpPr>
        <p:spPr bwMode="auto">
          <a:xfrm>
            <a:off x="1619250" y="1989138"/>
            <a:ext cx="1152525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2000">
                <a:latin typeface="Arial" panose="020B0604020202020204" pitchFamily="34" charset="0"/>
                <a:sym typeface="Wingdings" panose="05000000000000000000" pitchFamily="2" charset="2"/>
              </a:rPr>
              <a:t></a:t>
            </a:r>
            <a:r>
              <a:rPr lang="pl-PL" altLang="pl-PL" sz="9600">
                <a:latin typeface="Arial" panose="020B0604020202020204" pitchFamily="34" charset="0"/>
                <a:sym typeface="Wingdings" panose="05000000000000000000" pitchFamily="2" charset="2"/>
              </a:rPr>
              <a:t> </a:t>
            </a:r>
            <a:endParaRPr lang="pl-PL" altLang="pl-PL" sz="9600">
              <a:latin typeface="Arial" panose="020B0604020202020204" pitchFamily="34" charset="0"/>
            </a:endParaRPr>
          </a:p>
        </p:txBody>
      </p:sp>
      <p:sp>
        <p:nvSpPr>
          <p:cNvPr id="26630" name="pole tekstowe 2"/>
          <p:cNvSpPr txBox="1">
            <a:spLocks noChangeArrowheads="1"/>
          </p:cNvSpPr>
          <p:nvPr/>
        </p:nvSpPr>
        <p:spPr bwMode="auto">
          <a:xfrm>
            <a:off x="1474788" y="476250"/>
            <a:ext cx="54022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CZY ODDANY GŁOS JEST WAŻNY?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00113" y="2276475"/>
            <a:ext cx="2087562" cy="17287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4356100" y="2060575"/>
            <a:ext cx="36718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4000" b="1">
                <a:solidFill>
                  <a:srgbClr val="00B050"/>
                </a:solidFill>
                <a:latin typeface="Arial Narrow" panose="020B0606020202030204" pitchFamily="34" charset="0"/>
              </a:rPr>
              <a:t>GŁOS WAŻNY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79388" y="4760913"/>
            <a:ext cx="8424862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Co najmniej dwie linie przecinają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się w obrębie kratki.</a:t>
            </a:r>
          </a:p>
        </p:txBody>
      </p:sp>
      <p:pic>
        <p:nvPicPr>
          <p:cNvPr id="27653" name="Pismo odręczn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1887538"/>
            <a:ext cx="26162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Pismo odręczn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" y="2087563"/>
            <a:ext cx="2720975" cy="218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5" name="Pismo odręczn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88" y="2463800"/>
            <a:ext cx="2582862" cy="211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6" name="Pismo odręczn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75" y="1887538"/>
            <a:ext cx="1187450" cy="356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7" name="pole tekstowe 2"/>
          <p:cNvSpPr txBox="1">
            <a:spLocks noChangeArrowheads="1"/>
          </p:cNvSpPr>
          <p:nvPr/>
        </p:nvSpPr>
        <p:spPr bwMode="auto">
          <a:xfrm>
            <a:off x="1474788" y="476250"/>
            <a:ext cx="50419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CZY ODDANY GŁOS JEST WAŻNY?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00113" y="2276475"/>
            <a:ext cx="2087562" cy="17287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>
              <a:solidFill>
                <a:prstClr val="white"/>
              </a:solidFill>
            </a:endParaRPr>
          </a:p>
        </p:txBody>
      </p: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4356100" y="2060575"/>
            <a:ext cx="3671888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4000" b="1">
                <a:solidFill>
                  <a:srgbClr val="FF3300"/>
                </a:solidFill>
                <a:latin typeface="Arial Narrow" panose="020B0606020202030204" pitchFamily="34" charset="0"/>
              </a:rPr>
              <a:t>GŁOS NIEWAŻNY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79388" y="4760913"/>
            <a:ext cx="8424862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FF33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Dwie linie nie przecinają się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FF33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 obrębie kratki</a:t>
            </a:r>
          </a:p>
        </p:txBody>
      </p:sp>
      <p:pic>
        <p:nvPicPr>
          <p:cNvPr id="28677" name="Pismo odręczn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413" y="1227138"/>
            <a:ext cx="3352800" cy="322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8" name="pole tekstowe 2"/>
          <p:cNvSpPr txBox="1">
            <a:spLocks noChangeArrowheads="1"/>
          </p:cNvSpPr>
          <p:nvPr/>
        </p:nvSpPr>
        <p:spPr bwMode="auto">
          <a:xfrm>
            <a:off x="1474788" y="476250"/>
            <a:ext cx="5113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CZY ODDANY GŁOS JEST WAŻNY?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00113" y="2276475"/>
            <a:ext cx="2087562" cy="17287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4356100" y="2060575"/>
            <a:ext cx="36718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4000" b="1">
                <a:solidFill>
                  <a:srgbClr val="00B050"/>
                </a:solidFill>
                <a:latin typeface="Arial Narrow" panose="020B0606020202030204" pitchFamily="34" charset="0"/>
              </a:rPr>
              <a:t>GŁOS WAŻNY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79388" y="4760913"/>
            <a:ext cx="84248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Dwie linie przecinają się w obrębie kratki</a:t>
            </a:r>
          </a:p>
        </p:txBody>
      </p:sp>
      <p:pic>
        <p:nvPicPr>
          <p:cNvPr id="29701" name="Pismo odręczn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75" y="1550988"/>
            <a:ext cx="2819400" cy="312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Pismo odręczn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468438"/>
            <a:ext cx="1820863" cy="194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3" name="pole tekstowe 2"/>
          <p:cNvSpPr txBox="1">
            <a:spLocks noChangeArrowheads="1"/>
          </p:cNvSpPr>
          <p:nvPr/>
        </p:nvSpPr>
        <p:spPr bwMode="auto">
          <a:xfrm>
            <a:off x="1474788" y="476250"/>
            <a:ext cx="51847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CZY ODDANY GŁOS JEST WAŻNY?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00113" y="2276475"/>
            <a:ext cx="2087562" cy="17287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>
              <a:solidFill>
                <a:prstClr val="white"/>
              </a:solidFill>
            </a:endParaRPr>
          </a:p>
        </p:txBody>
      </p: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4356100" y="2060575"/>
            <a:ext cx="3671888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4000" b="1">
                <a:solidFill>
                  <a:srgbClr val="FF3300"/>
                </a:solidFill>
                <a:latin typeface="Arial Narrow" panose="020B0606020202030204" pitchFamily="34" charset="0"/>
              </a:rPr>
              <a:t>GŁOS NIEWAŻNY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79388" y="4760913"/>
            <a:ext cx="8424862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FF33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Brak linii przecinających się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FF33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 obrębie kratki.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FF33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Trzy linie są ze sobą styczne.</a:t>
            </a:r>
          </a:p>
        </p:txBody>
      </p:sp>
      <p:pic>
        <p:nvPicPr>
          <p:cNvPr id="30725" name="Pismo odręczne 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9350" y="1909763"/>
            <a:ext cx="1258888" cy="874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smo odręczne 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7450" y="1693863"/>
            <a:ext cx="1435100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7" name="pole tekstowe 2"/>
          <p:cNvSpPr txBox="1">
            <a:spLocks noChangeArrowheads="1"/>
          </p:cNvSpPr>
          <p:nvPr/>
        </p:nvSpPr>
        <p:spPr bwMode="auto">
          <a:xfrm>
            <a:off x="1474788" y="476250"/>
            <a:ext cx="5113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CZY ODDANY GŁOS JEST WAŻNY?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00113" y="2276475"/>
            <a:ext cx="2087562" cy="17287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4356100" y="2060575"/>
            <a:ext cx="36718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4000" b="1">
                <a:solidFill>
                  <a:srgbClr val="00B050"/>
                </a:solidFill>
                <a:latin typeface="Arial Narrow" panose="020B0606020202030204" pitchFamily="34" charset="0"/>
              </a:rPr>
              <a:t>GŁOS WAŻNY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79388" y="4760913"/>
            <a:ext cx="84248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Co najmniej dwie linie przecinają się w obrębie kratki</a:t>
            </a:r>
          </a:p>
        </p:txBody>
      </p:sp>
      <p:pic>
        <p:nvPicPr>
          <p:cNvPr id="31749" name="Pismo odręczne 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7938" y="1476375"/>
            <a:ext cx="2897187" cy="159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0" name="Pismo odręczne 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50" y="1587500"/>
            <a:ext cx="2614613" cy="283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1" name="Pismo odręczne 3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4913" y="1543050"/>
            <a:ext cx="2139950" cy="300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2" name="pole tekstowe 2"/>
          <p:cNvSpPr txBox="1">
            <a:spLocks noChangeArrowheads="1"/>
          </p:cNvSpPr>
          <p:nvPr/>
        </p:nvSpPr>
        <p:spPr bwMode="auto">
          <a:xfrm>
            <a:off x="1474788" y="476250"/>
            <a:ext cx="5113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CZY ODDANY GŁOS JEST WAŻNY?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00113" y="2276475"/>
            <a:ext cx="2087562" cy="17287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>
              <a:solidFill>
                <a:prstClr val="white"/>
              </a:solidFill>
            </a:endParaRPr>
          </a:p>
        </p:txBody>
      </p: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4356100" y="2060575"/>
            <a:ext cx="3671888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4000" b="1">
                <a:solidFill>
                  <a:srgbClr val="FF3300"/>
                </a:solidFill>
                <a:latin typeface="Arial Narrow" panose="020B0606020202030204" pitchFamily="34" charset="0"/>
              </a:rPr>
              <a:t>GŁOS NIEWAŻNY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79388" y="4760913"/>
            <a:ext cx="8424862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FF33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Brak linii przecinających się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FF33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 obrębie kratki.</a:t>
            </a:r>
          </a:p>
        </p:txBody>
      </p:sp>
      <p:pic>
        <p:nvPicPr>
          <p:cNvPr id="32773" name="Pismo odręczne 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2388" y="2335213"/>
            <a:ext cx="1208087" cy="34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4" name="Pismo odręczne 3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2601913"/>
            <a:ext cx="315913" cy="1119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5" name="Pismo odręczne 3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6075" y="2935288"/>
            <a:ext cx="58102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6" name="Pismo odręczne 4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450" y="3006725"/>
            <a:ext cx="4984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7" name="pole tekstowe 2"/>
          <p:cNvSpPr txBox="1">
            <a:spLocks noChangeArrowheads="1"/>
          </p:cNvSpPr>
          <p:nvPr/>
        </p:nvSpPr>
        <p:spPr bwMode="auto">
          <a:xfrm>
            <a:off x="1474788" y="476250"/>
            <a:ext cx="50419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CZY ODDANY GŁOS JEST WAŻNY?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00113" y="2276475"/>
            <a:ext cx="2087562" cy="17287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>
              <a:solidFill>
                <a:prstClr val="white"/>
              </a:solidFill>
            </a:endParaRPr>
          </a:p>
        </p:txBody>
      </p: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4356100" y="2060575"/>
            <a:ext cx="3671888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4000" b="1">
                <a:solidFill>
                  <a:srgbClr val="FF3300"/>
                </a:solidFill>
                <a:latin typeface="Arial Narrow" panose="020B0606020202030204" pitchFamily="34" charset="0"/>
              </a:rPr>
              <a:t>GŁOS NIEWAŻNY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79388" y="4760913"/>
            <a:ext cx="8424862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FF33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Brak linii przecinających się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FF33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 obrębie kratki.</a:t>
            </a:r>
          </a:p>
        </p:txBody>
      </p:sp>
      <p:pic>
        <p:nvPicPr>
          <p:cNvPr id="33797" name="Pismo odręczn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838" y="2557463"/>
            <a:ext cx="871537" cy="88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8" name="Pismo odręczn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0825" y="2370138"/>
            <a:ext cx="38100" cy="3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9" name="pole tekstowe 2"/>
          <p:cNvSpPr txBox="1">
            <a:spLocks noChangeArrowheads="1"/>
          </p:cNvSpPr>
          <p:nvPr/>
        </p:nvSpPr>
        <p:spPr bwMode="auto">
          <a:xfrm>
            <a:off x="1474788" y="476250"/>
            <a:ext cx="5113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CZY ODDANY GŁOS JEST WAŻNY?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00113" y="2276475"/>
            <a:ext cx="2087562" cy="172878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>
              <a:solidFill>
                <a:prstClr val="white"/>
              </a:solidFill>
            </a:endParaRPr>
          </a:p>
        </p:txBody>
      </p:sp>
      <p:sp>
        <p:nvSpPr>
          <p:cNvPr id="6" name="pole tekstowe 5"/>
          <p:cNvSpPr txBox="1">
            <a:spLocks noChangeArrowheads="1"/>
          </p:cNvSpPr>
          <p:nvPr/>
        </p:nvSpPr>
        <p:spPr bwMode="auto">
          <a:xfrm>
            <a:off x="4356100" y="2060575"/>
            <a:ext cx="3671888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4000" b="1">
                <a:solidFill>
                  <a:srgbClr val="FF3300"/>
                </a:solidFill>
                <a:latin typeface="Arial Narrow" panose="020B0606020202030204" pitchFamily="34" charset="0"/>
              </a:rPr>
              <a:t>GŁOS NIEWAŻNY</a:t>
            </a:r>
          </a:p>
        </p:txBody>
      </p:sp>
      <p:sp>
        <p:nvSpPr>
          <p:cNvPr id="7" name="pole tekstowe 6"/>
          <p:cNvSpPr txBox="1">
            <a:spLocks noChangeArrowheads="1"/>
          </p:cNvSpPr>
          <p:nvPr/>
        </p:nvSpPr>
        <p:spPr bwMode="auto">
          <a:xfrm>
            <a:off x="179388" y="4760913"/>
            <a:ext cx="8424862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FF33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Brak linii przecinających się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FF33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 obrębie kratki.</a:t>
            </a:r>
          </a:p>
        </p:txBody>
      </p:sp>
      <p:pic>
        <p:nvPicPr>
          <p:cNvPr id="34821" name="Pismo odręczn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750" y="3132138"/>
            <a:ext cx="144463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2" name="pole tekstowe 2"/>
          <p:cNvSpPr txBox="1">
            <a:spLocks noChangeArrowheads="1"/>
          </p:cNvSpPr>
          <p:nvPr/>
        </p:nvSpPr>
        <p:spPr bwMode="auto">
          <a:xfrm>
            <a:off x="1474788" y="476250"/>
            <a:ext cx="5113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CZY ODDANY GŁOS JEST WAŻNY?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pole tekstowe 2"/>
          <p:cNvSpPr txBox="1">
            <a:spLocks noChangeArrowheads="1"/>
          </p:cNvSpPr>
          <p:nvPr/>
        </p:nvSpPr>
        <p:spPr bwMode="auto">
          <a:xfrm>
            <a:off x="468313" y="508000"/>
            <a:ext cx="67675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WYBORY DO PARLAMENTU EUROPEJSKIEGO</a:t>
            </a:r>
          </a:p>
        </p:txBody>
      </p:sp>
      <p:graphicFrame>
        <p:nvGraphicFramePr>
          <p:cNvPr id="35843" name="Obiekt 18"/>
          <p:cNvGraphicFramePr>
            <a:graphicFrameLocks noChangeAspect="1"/>
          </p:cNvGraphicFramePr>
          <p:nvPr/>
        </p:nvGraphicFramePr>
        <p:xfrm>
          <a:off x="1979613" y="1341438"/>
          <a:ext cx="4151312" cy="5264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4" name="Acrobat Document" r:id="rId3" imgW="5668166" imgH="8019048" progId="AcroExch.Document.DC">
                  <p:embed/>
                </p:oleObj>
              </mc:Choice>
              <mc:Fallback>
                <p:oleObj name="Acrobat Document" r:id="rId3" imgW="5668166" imgH="8019048" progId="AcroExch.Document.DC">
                  <p:embed/>
                  <p:pic>
                    <p:nvPicPr>
                      <p:cNvPr id="0" name="Obiek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9613" y="1341438"/>
                        <a:ext cx="4151312" cy="5264150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pole tekstowe 2"/>
          <p:cNvSpPr txBox="1">
            <a:spLocks noChangeArrowheads="1"/>
          </p:cNvSpPr>
          <p:nvPr/>
        </p:nvSpPr>
        <p:spPr bwMode="auto">
          <a:xfrm>
            <a:off x="827088" y="508000"/>
            <a:ext cx="67691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KWALIFIKACJA WAŻNOŚCI GŁOSÓW - QUIZ</a:t>
            </a:r>
          </a:p>
        </p:txBody>
      </p:sp>
      <p:pic>
        <p:nvPicPr>
          <p:cNvPr id="36867" name="Picture 13" descr="j02330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2565400"/>
            <a:ext cx="4032250" cy="292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AutoShape 10"/>
          <p:cNvSpPr>
            <a:spLocks noChangeArrowheads="1"/>
          </p:cNvSpPr>
          <p:nvPr/>
        </p:nvSpPr>
        <p:spPr bwMode="auto">
          <a:xfrm>
            <a:off x="323850" y="2749550"/>
            <a:ext cx="3238500" cy="962025"/>
          </a:xfrm>
          <a:prstGeom prst="cloudCallout">
            <a:avLst>
              <a:gd name="adj1" fmla="val 51899"/>
              <a:gd name="adj2" fmla="val 94962"/>
            </a:avLst>
          </a:prstGeom>
          <a:solidFill>
            <a:srgbClr val="FF0000"/>
          </a:solidFill>
          <a:ln w="38100">
            <a:solidFill>
              <a:schemeClr val="bg1">
                <a:lumMod val="75000"/>
              </a:schemeClr>
            </a:solidFill>
            <a:round/>
            <a:headEnd/>
            <a:tailEnd/>
          </a:ln>
          <a:effectLst>
            <a:outerShdw dist="28398" dir="3806097" algn="ctr" rotWithShape="0">
              <a:srgbClr val="622423">
                <a:alpha val="50000"/>
              </a:srgb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1000"/>
              </a:spcAft>
              <a:defRPr/>
            </a:pPr>
            <a:r>
              <a:rPr lang="pl-PL" sz="2400" b="1" dirty="0">
                <a:latin typeface="Franklin Gothic Book" panose="020B0503020102020204" pitchFamily="34" charset="0"/>
              </a:rPr>
              <a:t> </a:t>
            </a:r>
            <a:r>
              <a:rPr lang="pl-PL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Głos nieważny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l-PL" dirty="0">
              <a:latin typeface="Franklin Gothic Book" panose="020B0503020102020204" pitchFamily="34" charset="0"/>
            </a:endParaRPr>
          </a:p>
        </p:txBody>
      </p:sp>
      <p:sp>
        <p:nvSpPr>
          <p:cNvPr id="36869" name="AutoShape 8"/>
          <p:cNvSpPr>
            <a:spLocks noChangeArrowheads="1"/>
          </p:cNvSpPr>
          <p:nvPr/>
        </p:nvSpPr>
        <p:spPr bwMode="auto">
          <a:xfrm>
            <a:off x="2124075" y="1412875"/>
            <a:ext cx="2519363" cy="1079500"/>
          </a:xfrm>
          <a:prstGeom prst="cloudCallout">
            <a:avLst>
              <a:gd name="adj1" fmla="val 59583"/>
              <a:gd name="adj2" fmla="val 110755"/>
            </a:avLst>
          </a:prstGeom>
          <a:solidFill>
            <a:schemeClr val="bg1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000" b="1">
                <a:solidFill>
                  <a:srgbClr val="FF0000"/>
                </a:solidFill>
                <a:latin typeface="Arial Narrow" panose="020B0606020202030204" pitchFamily="34" charset="0"/>
              </a:rPr>
              <a:t>Głos </a:t>
            </a:r>
            <a:r>
              <a:rPr lang="pl-PL" altLang="pl-PL" sz="2400" b="1">
                <a:solidFill>
                  <a:srgbClr val="FF0000"/>
                </a:solidFill>
                <a:latin typeface="Arial Narrow" panose="020B0606020202030204" pitchFamily="34" charset="0"/>
              </a:rPr>
              <a:t>nieważny</a:t>
            </a:r>
          </a:p>
        </p:txBody>
      </p:sp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6300788" y="1628775"/>
            <a:ext cx="2600325" cy="928688"/>
          </a:xfrm>
          <a:prstGeom prst="cloudCallout">
            <a:avLst>
              <a:gd name="adj1" fmla="val -41551"/>
              <a:gd name="adj2" fmla="val 131058"/>
            </a:avLst>
          </a:prstGeom>
          <a:solidFill>
            <a:schemeClr val="bg1">
              <a:lumMod val="75000"/>
            </a:schemeClr>
          </a:solidFill>
          <a:ln w="38100">
            <a:solidFill>
              <a:srgbClr val="00B050"/>
            </a:solidFill>
            <a:round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/>
          <a:lstStyle/>
          <a:p>
            <a:pPr algn="ctr" fontAlgn="auto">
              <a:spcBef>
                <a:spcPts val="0"/>
              </a:spcBef>
              <a:spcAft>
                <a:spcPts val="1000"/>
              </a:spcAft>
              <a:defRPr/>
            </a:pPr>
            <a:r>
              <a:rPr lang="pl-PL" sz="2400" b="1" dirty="0">
                <a:latin typeface="Arial Narrow" panose="020B0606020202030204" pitchFamily="34" charset="0"/>
              </a:rPr>
              <a:t>Głos ważny</a:t>
            </a:r>
            <a:endParaRPr lang="pl-PL" dirty="0">
              <a:latin typeface="Arial Narrow" panose="020B0606020202030204" pitchFamily="34" charset="0"/>
            </a:endParaRPr>
          </a:p>
        </p:txBody>
      </p:sp>
      <p:sp>
        <p:nvSpPr>
          <p:cNvPr id="10" name="AutoShape 6"/>
          <p:cNvSpPr>
            <a:spLocks noChangeArrowheads="1"/>
          </p:cNvSpPr>
          <p:nvPr/>
        </p:nvSpPr>
        <p:spPr bwMode="auto">
          <a:xfrm>
            <a:off x="6499225" y="3135313"/>
            <a:ext cx="2447925" cy="798512"/>
          </a:xfrm>
          <a:prstGeom prst="cloudCallout">
            <a:avLst>
              <a:gd name="adj1" fmla="val -84295"/>
              <a:gd name="adj2" fmla="val 102176"/>
            </a:avLst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pl-PL" sz="2400" b="1" dirty="0">
                <a:solidFill>
                  <a:srgbClr val="00B050"/>
                </a:solidFill>
                <a:latin typeface="Arial Narrow" panose="020B0606020202030204" pitchFamily="34" charset="0"/>
              </a:rPr>
              <a:t>Głos ważny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250825" y="981075"/>
            <a:ext cx="3960813" cy="561657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8" name="pole tekstowe 17"/>
          <p:cNvSpPr txBox="1">
            <a:spLocks noChangeArrowheads="1"/>
          </p:cNvSpPr>
          <p:nvPr/>
        </p:nvSpPr>
        <p:spPr bwMode="auto">
          <a:xfrm>
            <a:off x="4603750" y="2413000"/>
            <a:ext cx="36718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3600" b="1">
                <a:solidFill>
                  <a:srgbClr val="00B050"/>
                </a:solidFill>
                <a:latin typeface="Arial Narrow" panose="020B0606020202030204" pitchFamily="34" charset="0"/>
              </a:rPr>
              <a:t>GŁOS WAŻNY</a:t>
            </a:r>
          </a:p>
        </p:txBody>
      </p:sp>
      <p:sp>
        <p:nvSpPr>
          <p:cNvPr id="19" name="pole tekstowe 18"/>
          <p:cNvSpPr txBox="1">
            <a:spLocks noChangeArrowheads="1"/>
          </p:cNvSpPr>
          <p:nvPr/>
        </p:nvSpPr>
        <p:spPr bwMode="auto">
          <a:xfrm>
            <a:off x="4500563" y="3573463"/>
            <a:ext cx="4535487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Co najmniej dwie linie przecinają się w obrębie kratki, głos oddany tylko na jednego kandydata lista nr 1, poz. 03. </a:t>
            </a:r>
          </a:p>
        </p:txBody>
      </p:sp>
      <p:sp>
        <p:nvSpPr>
          <p:cNvPr id="37893" name="pole tekstowe 21"/>
          <p:cNvSpPr txBox="1">
            <a:spLocks noChangeArrowheads="1"/>
          </p:cNvSpPr>
          <p:nvPr/>
        </p:nvSpPr>
        <p:spPr bwMode="auto">
          <a:xfrm>
            <a:off x="4932363" y="1490663"/>
            <a:ext cx="32400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 Narrow" panose="020B0606020202030204" pitchFamily="34" charset="0"/>
              </a:rPr>
              <a:t>Karta nie zawiera nazwisk skreślonych kandydatów</a:t>
            </a:r>
          </a:p>
        </p:txBody>
      </p:sp>
      <p:graphicFrame>
        <p:nvGraphicFramePr>
          <p:cNvPr id="37894" name="Object 10"/>
          <p:cNvGraphicFramePr>
            <a:graphicFrameLocks noChangeAspect="1"/>
          </p:cNvGraphicFramePr>
          <p:nvPr/>
        </p:nvGraphicFramePr>
        <p:xfrm>
          <a:off x="323850" y="1052513"/>
          <a:ext cx="3816350" cy="5472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5" name="Acrobat Document" r:id="rId3" imgW="8019048" imgH="11342857" progId="AcroExch.Document.DC">
                  <p:embed/>
                </p:oleObj>
              </mc:Choice>
              <mc:Fallback>
                <p:oleObj name="Acrobat Document" r:id="rId3" imgW="8019048" imgH="11342857" progId="AcroExch.Document.DC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489" t="8887" r="6285" b="7935"/>
                      <a:stretch>
                        <a:fillRect/>
                      </a:stretch>
                    </p:blipFill>
                    <p:spPr bwMode="auto">
                      <a:xfrm>
                        <a:off x="323850" y="1052513"/>
                        <a:ext cx="3816350" cy="5472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7895" name="Pismo odręczn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28"/>
          <a:stretch>
            <a:fillRect/>
          </a:stretch>
        </p:blipFill>
        <p:spPr bwMode="auto">
          <a:xfrm>
            <a:off x="395288" y="2066925"/>
            <a:ext cx="307975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6" name="Prostokąt 12"/>
          <p:cNvSpPr>
            <a:spLocks noChangeArrowheads="1"/>
          </p:cNvSpPr>
          <p:nvPr/>
        </p:nvSpPr>
        <p:spPr bwMode="auto">
          <a:xfrm>
            <a:off x="2387600" y="1403350"/>
            <a:ext cx="312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2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37897" name="Prostokąt 13"/>
          <p:cNvSpPr>
            <a:spLocks noChangeArrowheads="1"/>
          </p:cNvSpPr>
          <p:nvPr/>
        </p:nvSpPr>
        <p:spPr bwMode="auto">
          <a:xfrm>
            <a:off x="1187450" y="1412875"/>
            <a:ext cx="312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1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37898" name="Prostokąt 14"/>
          <p:cNvSpPr>
            <a:spLocks noChangeArrowheads="1"/>
          </p:cNvSpPr>
          <p:nvPr/>
        </p:nvSpPr>
        <p:spPr bwMode="auto">
          <a:xfrm>
            <a:off x="3708400" y="1403350"/>
            <a:ext cx="312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3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37899" name="Prostokąt 15"/>
          <p:cNvSpPr>
            <a:spLocks noChangeArrowheads="1"/>
          </p:cNvSpPr>
          <p:nvPr/>
        </p:nvSpPr>
        <p:spPr bwMode="auto">
          <a:xfrm>
            <a:off x="1187450" y="356393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4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37900" name="Prostokąt 16"/>
          <p:cNvSpPr>
            <a:spLocks noChangeArrowheads="1"/>
          </p:cNvSpPr>
          <p:nvPr/>
        </p:nvSpPr>
        <p:spPr bwMode="auto">
          <a:xfrm>
            <a:off x="2411413" y="3563938"/>
            <a:ext cx="312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5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37901" name="Prostokąt 20"/>
          <p:cNvSpPr>
            <a:spLocks noChangeArrowheads="1"/>
          </p:cNvSpPr>
          <p:nvPr/>
        </p:nvSpPr>
        <p:spPr bwMode="auto">
          <a:xfrm>
            <a:off x="3683000" y="356393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6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37902" name="pole tekstowe 2"/>
          <p:cNvSpPr txBox="1">
            <a:spLocks noChangeArrowheads="1"/>
          </p:cNvSpPr>
          <p:nvPr/>
        </p:nvSpPr>
        <p:spPr bwMode="auto">
          <a:xfrm>
            <a:off x="468313" y="508000"/>
            <a:ext cx="67675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WYBORY DO PARLAMENTU EUROPEJSKIEGO</a:t>
            </a:r>
          </a:p>
        </p:txBody>
      </p:sp>
      <p:pic>
        <p:nvPicPr>
          <p:cNvPr id="37903" name="Obraz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5868988"/>
            <a:ext cx="650875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904" name="Obraz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5763" y="5935663"/>
            <a:ext cx="455612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7950" y="1052513"/>
            <a:ext cx="3959225" cy="561657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8" name="pole tekstowe 17"/>
          <p:cNvSpPr txBox="1">
            <a:spLocks noChangeArrowheads="1"/>
          </p:cNvSpPr>
          <p:nvPr/>
        </p:nvSpPr>
        <p:spPr bwMode="auto">
          <a:xfrm>
            <a:off x="4603750" y="1557338"/>
            <a:ext cx="36718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3600" b="1">
                <a:solidFill>
                  <a:srgbClr val="00B050"/>
                </a:solidFill>
                <a:latin typeface="Arial Narrow" panose="020B0606020202030204" pitchFamily="34" charset="0"/>
              </a:rPr>
              <a:t>GŁOS WAŻNY</a:t>
            </a:r>
          </a:p>
        </p:txBody>
      </p:sp>
      <p:sp>
        <p:nvSpPr>
          <p:cNvPr id="19" name="pole tekstowe 18"/>
          <p:cNvSpPr txBox="1">
            <a:spLocks noChangeArrowheads="1"/>
          </p:cNvSpPr>
          <p:nvPr/>
        </p:nvSpPr>
        <p:spPr bwMode="auto">
          <a:xfrm>
            <a:off x="4140200" y="2205038"/>
            <a:ext cx="4895850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3038" indent="-173038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l-PL" altLang="pl-PL" sz="2000" b="1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Wyborca postawił znak w obrębie kratki, w postaci co najmniej dwóch przecinających się linii, </a:t>
            </a:r>
            <a:r>
              <a:rPr lang="pl-PL" altLang="pl-PL" sz="2000" b="1" u="sng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na jednej liście</a:t>
            </a:r>
            <a:r>
              <a:rPr lang="pl-PL" altLang="pl-PL" sz="2000" b="1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nr 2 przy nazwisku dwóch kandydatów poz. 02 i poz. 04.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l-PL" altLang="pl-PL" sz="2000" b="1">
                <a:solidFill>
                  <a:srgbClr val="00B050"/>
                </a:solidFill>
                <a:latin typeface="Arial Narrow" panose="020B0606020202030204" pitchFamily="34" charset="0"/>
              </a:rPr>
              <a:t>Głos taki traktuje się jako oddany na tego kandydata spośród tych, przy których postawiono znak „X”, którego nazwisko jest umieszczone wyżej na tej liście (tj.</a:t>
            </a:r>
            <a:r>
              <a:rPr lang="pl-PL" altLang="pl-PL" sz="2000" b="1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który ma niższy numer).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pl-PL" altLang="pl-PL" sz="2000" b="1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Głos oddano na kandydata lista nr 2, poz. 02.</a:t>
            </a:r>
          </a:p>
        </p:txBody>
      </p:sp>
      <p:sp>
        <p:nvSpPr>
          <p:cNvPr id="38917" name="pole tekstowe 21"/>
          <p:cNvSpPr txBox="1">
            <a:spLocks noChangeArrowheads="1"/>
          </p:cNvSpPr>
          <p:nvPr/>
        </p:nvSpPr>
        <p:spPr bwMode="auto">
          <a:xfrm>
            <a:off x="4573588" y="922338"/>
            <a:ext cx="31654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 Narrow" panose="020B0606020202030204" pitchFamily="34" charset="0"/>
              </a:rPr>
              <a:t>Karta nie zawiera nazwisk skreślonych kandydatów</a:t>
            </a:r>
          </a:p>
        </p:txBody>
      </p:sp>
      <p:graphicFrame>
        <p:nvGraphicFramePr>
          <p:cNvPr id="38918" name="Object 10"/>
          <p:cNvGraphicFramePr>
            <a:graphicFrameLocks noChangeAspect="1"/>
          </p:cNvGraphicFramePr>
          <p:nvPr/>
        </p:nvGraphicFramePr>
        <p:xfrm>
          <a:off x="179388" y="1125538"/>
          <a:ext cx="3816350" cy="5472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30" name="Acrobat Document" r:id="rId3" imgW="8019048" imgH="11342857" progId="AcroExch.Document.DC">
                  <p:embed/>
                </p:oleObj>
              </mc:Choice>
              <mc:Fallback>
                <p:oleObj name="Acrobat Document" r:id="rId3" imgW="8019048" imgH="11342857" progId="AcroExch.Document.DC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489" t="8887" r="6285" b="7935"/>
                      <a:stretch>
                        <a:fillRect/>
                      </a:stretch>
                    </p:blipFill>
                    <p:spPr bwMode="auto">
                      <a:xfrm>
                        <a:off x="179388" y="1125538"/>
                        <a:ext cx="3816350" cy="5472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8919" name="Pismo odręczn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989138"/>
            <a:ext cx="496887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0" name="Pismo odręczn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355850"/>
            <a:ext cx="496887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21" name="Prostokąt 11"/>
          <p:cNvSpPr>
            <a:spLocks noChangeArrowheads="1"/>
          </p:cNvSpPr>
          <p:nvPr/>
        </p:nvSpPr>
        <p:spPr bwMode="auto">
          <a:xfrm>
            <a:off x="971550" y="1412875"/>
            <a:ext cx="312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1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38922" name="Prostokąt 12"/>
          <p:cNvSpPr>
            <a:spLocks noChangeArrowheads="1"/>
          </p:cNvSpPr>
          <p:nvPr/>
        </p:nvSpPr>
        <p:spPr bwMode="auto">
          <a:xfrm>
            <a:off x="3492500" y="147478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3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38923" name="Prostokąt 13"/>
          <p:cNvSpPr>
            <a:spLocks noChangeArrowheads="1"/>
          </p:cNvSpPr>
          <p:nvPr/>
        </p:nvSpPr>
        <p:spPr bwMode="auto">
          <a:xfrm>
            <a:off x="3492500" y="356393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6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38924" name="Prostokąt 14"/>
          <p:cNvSpPr>
            <a:spLocks noChangeArrowheads="1"/>
          </p:cNvSpPr>
          <p:nvPr/>
        </p:nvSpPr>
        <p:spPr bwMode="auto">
          <a:xfrm>
            <a:off x="1042988" y="3563938"/>
            <a:ext cx="312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4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38925" name="Prostokąt 15"/>
          <p:cNvSpPr>
            <a:spLocks noChangeArrowheads="1"/>
          </p:cNvSpPr>
          <p:nvPr/>
        </p:nvSpPr>
        <p:spPr bwMode="auto">
          <a:xfrm>
            <a:off x="2268538" y="3563938"/>
            <a:ext cx="312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5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38926" name="Prostokąt 16"/>
          <p:cNvSpPr>
            <a:spLocks noChangeArrowheads="1"/>
          </p:cNvSpPr>
          <p:nvPr/>
        </p:nvSpPr>
        <p:spPr bwMode="auto">
          <a:xfrm>
            <a:off x="2268538" y="1474788"/>
            <a:ext cx="312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2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38927" name="pole tekstowe 2"/>
          <p:cNvSpPr txBox="1">
            <a:spLocks noChangeArrowheads="1"/>
          </p:cNvSpPr>
          <p:nvPr/>
        </p:nvSpPr>
        <p:spPr bwMode="auto">
          <a:xfrm>
            <a:off x="468313" y="508000"/>
            <a:ext cx="67675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WYBORY DO PARLAMENTU EUROPEJSKIEGO</a:t>
            </a:r>
          </a:p>
        </p:txBody>
      </p:sp>
      <p:pic>
        <p:nvPicPr>
          <p:cNvPr id="38928" name="Obraz 2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5926138"/>
            <a:ext cx="650875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9" name="Obraz 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4638" y="5997575"/>
            <a:ext cx="455612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79388" y="1052513"/>
            <a:ext cx="3960812" cy="547211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8" name="pole tekstowe 17"/>
          <p:cNvSpPr txBox="1">
            <a:spLocks noChangeArrowheads="1"/>
          </p:cNvSpPr>
          <p:nvPr/>
        </p:nvSpPr>
        <p:spPr bwMode="auto">
          <a:xfrm>
            <a:off x="4643438" y="1774825"/>
            <a:ext cx="36718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3600" b="1">
                <a:solidFill>
                  <a:srgbClr val="00B050"/>
                </a:solidFill>
                <a:latin typeface="Arial Narrow" panose="020B0606020202030204" pitchFamily="34" charset="0"/>
              </a:rPr>
              <a:t>GŁOS WAŻNY</a:t>
            </a:r>
          </a:p>
        </p:txBody>
      </p:sp>
      <p:sp>
        <p:nvSpPr>
          <p:cNvPr id="19" name="pole tekstowe 18"/>
          <p:cNvSpPr txBox="1">
            <a:spLocks noChangeArrowheads="1"/>
          </p:cNvSpPr>
          <p:nvPr/>
        </p:nvSpPr>
        <p:spPr bwMode="auto">
          <a:xfrm>
            <a:off x="4140200" y="2924175"/>
            <a:ext cx="4859338" cy="270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3038" indent="-173038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l-PL" altLang="pl-PL" sz="2000" b="1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Wyborca postawił znak w obrębie kratki, w postaci co najmniej dwóch przecinających się linii, tylko przy nazwisku jednego kandydata.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l-PL" altLang="pl-PL" sz="2000" b="1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Znak postawiony przy nazwisku kandydata z listy nr 2, </a:t>
            </a:r>
            <a:r>
              <a:rPr lang="pl-PL" altLang="pl-PL" sz="2000" b="1" u="sng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poz. 01 nie spełnia wymogów znaku X.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pl-PL" altLang="pl-PL" sz="2000" b="1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Głos oddano na kandydata lista nr 3, poz. 10.</a:t>
            </a:r>
          </a:p>
        </p:txBody>
      </p:sp>
      <p:graphicFrame>
        <p:nvGraphicFramePr>
          <p:cNvPr id="39941" name="Object 10"/>
          <p:cNvGraphicFramePr>
            <a:graphicFrameLocks noChangeAspect="1"/>
          </p:cNvGraphicFramePr>
          <p:nvPr/>
        </p:nvGraphicFramePr>
        <p:xfrm>
          <a:off x="250825" y="1125538"/>
          <a:ext cx="3816350" cy="5399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54" name="Acrobat Document" r:id="rId3" imgW="8019048" imgH="11342857" progId="AcroExch.Document.DC">
                  <p:embed/>
                </p:oleObj>
              </mc:Choice>
              <mc:Fallback>
                <p:oleObj name="Acrobat Document" r:id="rId3" imgW="8019048" imgH="11342857" progId="AcroExch.Document.DC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489" t="8887" r="6285" b="7935"/>
                      <a:stretch>
                        <a:fillRect/>
                      </a:stretch>
                    </p:blipFill>
                    <p:spPr bwMode="auto">
                      <a:xfrm>
                        <a:off x="250825" y="1125538"/>
                        <a:ext cx="3816350" cy="5399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9942" name="Pismo odręczn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4"/>
          <a:stretch>
            <a:fillRect/>
          </a:stretch>
        </p:blipFill>
        <p:spPr bwMode="auto">
          <a:xfrm>
            <a:off x="2586038" y="3357563"/>
            <a:ext cx="473075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3" name="pole tekstowe 21"/>
          <p:cNvSpPr txBox="1">
            <a:spLocks noChangeArrowheads="1"/>
          </p:cNvSpPr>
          <p:nvPr/>
        </p:nvSpPr>
        <p:spPr bwMode="auto">
          <a:xfrm>
            <a:off x="4572000" y="908050"/>
            <a:ext cx="33845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 Narrow" panose="020B0606020202030204" pitchFamily="34" charset="0"/>
              </a:rPr>
              <a:t>Karta nie zawiera nazwisk skreślonych kandydatów</a:t>
            </a:r>
          </a:p>
        </p:txBody>
      </p:sp>
      <p:pic>
        <p:nvPicPr>
          <p:cNvPr id="39944" name="Pismo odręczn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702" r="79073"/>
          <a:stretch>
            <a:fillRect/>
          </a:stretch>
        </p:blipFill>
        <p:spPr bwMode="auto">
          <a:xfrm>
            <a:off x="1571625" y="1773238"/>
            <a:ext cx="407988" cy="24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5" name="Prostokąt 12"/>
          <p:cNvSpPr>
            <a:spLocks noChangeArrowheads="1"/>
          </p:cNvSpPr>
          <p:nvPr/>
        </p:nvSpPr>
        <p:spPr bwMode="auto">
          <a:xfrm>
            <a:off x="3538538" y="1474788"/>
            <a:ext cx="312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3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39946" name="Prostokąt 13"/>
          <p:cNvSpPr>
            <a:spLocks noChangeArrowheads="1"/>
          </p:cNvSpPr>
          <p:nvPr/>
        </p:nvSpPr>
        <p:spPr bwMode="auto">
          <a:xfrm>
            <a:off x="971550" y="147478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1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39947" name="Prostokąt 14"/>
          <p:cNvSpPr>
            <a:spLocks noChangeArrowheads="1"/>
          </p:cNvSpPr>
          <p:nvPr/>
        </p:nvSpPr>
        <p:spPr bwMode="auto">
          <a:xfrm>
            <a:off x="3467100" y="350043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6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39948" name="Prostokąt 15"/>
          <p:cNvSpPr>
            <a:spLocks noChangeArrowheads="1"/>
          </p:cNvSpPr>
          <p:nvPr/>
        </p:nvSpPr>
        <p:spPr bwMode="auto">
          <a:xfrm>
            <a:off x="1019175" y="350043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4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39949" name="Prostokąt 16"/>
          <p:cNvSpPr>
            <a:spLocks noChangeArrowheads="1"/>
          </p:cNvSpPr>
          <p:nvPr/>
        </p:nvSpPr>
        <p:spPr bwMode="auto">
          <a:xfrm>
            <a:off x="2268538" y="3500438"/>
            <a:ext cx="312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5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39950" name="Prostokąt 19"/>
          <p:cNvSpPr>
            <a:spLocks noChangeArrowheads="1"/>
          </p:cNvSpPr>
          <p:nvPr/>
        </p:nvSpPr>
        <p:spPr bwMode="auto">
          <a:xfrm>
            <a:off x="2314575" y="147478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2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39951" name="pole tekstowe 2"/>
          <p:cNvSpPr txBox="1">
            <a:spLocks noChangeArrowheads="1"/>
          </p:cNvSpPr>
          <p:nvPr/>
        </p:nvSpPr>
        <p:spPr bwMode="auto">
          <a:xfrm>
            <a:off x="468313" y="508000"/>
            <a:ext cx="67675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WYBORY DO PARLAMENTU EUROPEJSKIEGO</a:t>
            </a:r>
          </a:p>
        </p:txBody>
      </p:sp>
      <p:pic>
        <p:nvPicPr>
          <p:cNvPr id="39952" name="Obraz 1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5805488"/>
            <a:ext cx="650875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53" name="Obraz 1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188" y="5935663"/>
            <a:ext cx="455612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79388" y="1052513"/>
            <a:ext cx="3960812" cy="547211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8" name="pole tekstowe 17"/>
          <p:cNvSpPr txBox="1">
            <a:spLocks noChangeArrowheads="1"/>
          </p:cNvSpPr>
          <p:nvPr/>
        </p:nvSpPr>
        <p:spPr bwMode="auto">
          <a:xfrm>
            <a:off x="4581525" y="1809750"/>
            <a:ext cx="36718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3600" b="1">
                <a:solidFill>
                  <a:srgbClr val="00B050"/>
                </a:solidFill>
                <a:latin typeface="Arial Narrow" panose="020B0606020202030204" pitchFamily="34" charset="0"/>
              </a:rPr>
              <a:t>GŁOS WAŻNY</a:t>
            </a:r>
          </a:p>
        </p:txBody>
      </p:sp>
      <p:sp>
        <p:nvSpPr>
          <p:cNvPr id="19" name="pole tekstowe 18"/>
          <p:cNvSpPr txBox="1">
            <a:spLocks noChangeArrowheads="1"/>
          </p:cNvSpPr>
          <p:nvPr/>
        </p:nvSpPr>
        <p:spPr bwMode="auto">
          <a:xfrm>
            <a:off x="4140200" y="2924175"/>
            <a:ext cx="4859338" cy="270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3038" indent="-173038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l-PL" altLang="pl-PL" sz="2000" b="1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Wyborca postawił znak w obrębie kratki, w postaci co najmniej dwóch przecinających się linii, tylko przy nazwisku jednego kandydata.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l-PL" altLang="pl-PL" sz="2000" b="1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Znak postawiony przy nazwisku kandydata z listy nr 3, </a:t>
            </a:r>
            <a:r>
              <a:rPr lang="pl-PL" altLang="pl-PL" sz="2000" b="1" u="sng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poz. 09 nie spełnia wymogów znaku X.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pl-PL" altLang="pl-PL" sz="2000" b="1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Głos oddano na kandydata lista nr 2, poz. 02.</a:t>
            </a:r>
          </a:p>
        </p:txBody>
      </p:sp>
      <p:graphicFrame>
        <p:nvGraphicFramePr>
          <p:cNvPr id="40965" name="Object 10"/>
          <p:cNvGraphicFramePr>
            <a:graphicFrameLocks noChangeAspect="1"/>
          </p:cNvGraphicFramePr>
          <p:nvPr/>
        </p:nvGraphicFramePr>
        <p:xfrm>
          <a:off x="179388" y="1125538"/>
          <a:ext cx="3816350" cy="5399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8" name="Acrobat Document" r:id="rId3" imgW="8019048" imgH="11342857" progId="AcroExch.Document.DC">
                  <p:embed/>
                </p:oleObj>
              </mc:Choice>
              <mc:Fallback>
                <p:oleObj name="Acrobat Document" r:id="rId3" imgW="8019048" imgH="11342857" progId="AcroExch.Document.DC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489" t="8887" r="6285" b="7935"/>
                      <a:stretch>
                        <a:fillRect/>
                      </a:stretch>
                    </p:blipFill>
                    <p:spPr bwMode="auto">
                      <a:xfrm>
                        <a:off x="179388" y="1125538"/>
                        <a:ext cx="3816350" cy="5399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0966" name="Pismo odręczn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4"/>
          <a:stretch>
            <a:fillRect/>
          </a:stretch>
        </p:blipFill>
        <p:spPr bwMode="auto">
          <a:xfrm>
            <a:off x="1289050" y="1916113"/>
            <a:ext cx="474663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7" name="Pismo odręczn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3284538"/>
            <a:ext cx="1366837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8" name="pole tekstowe 21"/>
          <p:cNvSpPr txBox="1">
            <a:spLocks noChangeArrowheads="1"/>
          </p:cNvSpPr>
          <p:nvPr/>
        </p:nvSpPr>
        <p:spPr bwMode="auto">
          <a:xfrm>
            <a:off x="4572000" y="908050"/>
            <a:ext cx="33845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 Narrow" panose="020B0606020202030204" pitchFamily="34" charset="0"/>
              </a:rPr>
              <a:t>Karta nie zawiera nazwisk skreślonych kandydatów</a:t>
            </a:r>
          </a:p>
        </p:txBody>
      </p:sp>
      <p:sp>
        <p:nvSpPr>
          <p:cNvPr id="40969" name="Prostokąt 11"/>
          <p:cNvSpPr>
            <a:spLocks noChangeArrowheads="1"/>
          </p:cNvSpPr>
          <p:nvPr/>
        </p:nvSpPr>
        <p:spPr bwMode="auto">
          <a:xfrm>
            <a:off x="1042988" y="1474788"/>
            <a:ext cx="312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1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0970" name="Prostokąt 12"/>
          <p:cNvSpPr>
            <a:spLocks noChangeArrowheads="1"/>
          </p:cNvSpPr>
          <p:nvPr/>
        </p:nvSpPr>
        <p:spPr bwMode="auto">
          <a:xfrm>
            <a:off x="3563938" y="1474788"/>
            <a:ext cx="312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3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0971" name="Prostokąt 13"/>
          <p:cNvSpPr>
            <a:spLocks noChangeArrowheads="1"/>
          </p:cNvSpPr>
          <p:nvPr/>
        </p:nvSpPr>
        <p:spPr bwMode="auto">
          <a:xfrm>
            <a:off x="1042988" y="3429000"/>
            <a:ext cx="312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4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0972" name="Prostokąt 14"/>
          <p:cNvSpPr>
            <a:spLocks noChangeArrowheads="1"/>
          </p:cNvSpPr>
          <p:nvPr/>
        </p:nvSpPr>
        <p:spPr bwMode="auto">
          <a:xfrm>
            <a:off x="2195513" y="1474788"/>
            <a:ext cx="312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2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0973" name="Prostokąt 15"/>
          <p:cNvSpPr>
            <a:spLocks noChangeArrowheads="1"/>
          </p:cNvSpPr>
          <p:nvPr/>
        </p:nvSpPr>
        <p:spPr bwMode="auto">
          <a:xfrm>
            <a:off x="2339975" y="3492500"/>
            <a:ext cx="3127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5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0974" name="Prostokąt 16"/>
          <p:cNvSpPr>
            <a:spLocks noChangeArrowheads="1"/>
          </p:cNvSpPr>
          <p:nvPr/>
        </p:nvSpPr>
        <p:spPr bwMode="auto">
          <a:xfrm>
            <a:off x="3563938" y="3500438"/>
            <a:ext cx="312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6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0975" name="pole tekstowe 2"/>
          <p:cNvSpPr txBox="1">
            <a:spLocks noChangeArrowheads="1"/>
          </p:cNvSpPr>
          <p:nvPr/>
        </p:nvSpPr>
        <p:spPr bwMode="auto">
          <a:xfrm>
            <a:off x="468313" y="508000"/>
            <a:ext cx="67675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WYBORY DO PARLAMENTU EUROPEJSKIEGO</a:t>
            </a:r>
          </a:p>
        </p:txBody>
      </p:sp>
      <p:pic>
        <p:nvPicPr>
          <p:cNvPr id="40976" name="Obraz 1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5805488"/>
            <a:ext cx="650875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7" name="Obraz 1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0988" y="5935663"/>
            <a:ext cx="455612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7950" y="981075"/>
            <a:ext cx="3959225" cy="568801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8" name="pole tekstowe 17"/>
          <p:cNvSpPr txBox="1">
            <a:spLocks noChangeArrowheads="1"/>
          </p:cNvSpPr>
          <p:nvPr/>
        </p:nvSpPr>
        <p:spPr bwMode="auto">
          <a:xfrm>
            <a:off x="4356100" y="1774825"/>
            <a:ext cx="45370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3600" b="1">
                <a:solidFill>
                  <a:srgbClr val="FF0000"/>
                </a:solidFill>
                <a:latin typeface="Arial Narrow" panose="020B0606020202030204" pitchFamily="34" charset="0"/>
              </a:rPr>
              <a:t>GŁOS NIEWAŻNY</a:t>
            </a:r>
          </a:p>
        </p:txBody>
      </p:sp>
      <p:sp>
        <p:nvSpPr>
          <p:cNvPr id="19" name="pole tekstowe 18"/>
          <p:cNvSpPr txBox="1">
            <a:spLocks noChangeArrowheads="1"/>
          </p:cNvSpPr>
          <p:nvPr/>
        </p:nvSpPr>
        <p:spPr bwMode="auto">
          <a:xfrm>
            <a:off x="4211638" y="2565400"/>
            <a:ext cx="4681537" cy="311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66700" indent="-2667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l-PL" altLang="pl-PL" sz="2000" b="1">
                <a:solidFill>
                  <a:srgbClr val="FF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Wyborca </a:t>
            </a:r>
            <a:r>
              <a:rPr lang="pl-PL" altLang="pl-PL" sz="2000" b="1" u="sng">
                <a:solidFill>
                  <a:srgbClr val="FF0000"/>
                </a:solidFill>
                <a:latin typeface="Arial Narrow" panose="020B0606020202030204" pitchFamily="34" charset="0"/>
              </a:rPr>
              <a:t>nie postawił</a:t>
            </a:r>
            <a:r>
              <a:rPr lang="pl-PL" altLang="pl-PL" sz="2000" b="1">
                <a:solidFill>
                  <a:srgbClr val="FF0000"/>
                </a:solidFill>
                <a:latin typeface="Arial Narrow" panose="020B0606020202030204" pitchFamily="34" charset="0"/>
              </a:rPr>
              <a:t> znaku </a:t>
            </a:r>
            <a:r>
              <a:rPr lang="pl-PL" altLang="pl-PL" sz="2000" b="1">
                <a:latin typeface="Arial Narrow" panose="020B0606020202030204" pitchFamily="34" charset="0"/>
              </a:rPr>
              <a:t>„X”</a:t>
            </a:r>
            <a:r>
              <a:rPr lang="pl-PL" altLang="pl-PL" sz="2000" b="1">
                <a:solidFill>
                  <a:srgbClr val="FF0000"/>
                </a:solidFill>
                <a:latin typeface="Arial Narrow" panose="020B0606020202030204" pitchFamily="34" charset="0"/>
              </a:rPr>
              <a:t> </a:t>
            </a:r>
            <a:r>
              <a:rPr lang="pl-PL" altLang="pl-PL" sz="2000" b="1" u="sng">
                <a:solidFill>
                  <a:srgbClr val="FF0000"/>
                </a:solidFill>
                <a:latin typeface="Arial Narrow" panose="020B0606020202030204" pitchFamily="34" charset="0"/>
              </a:rPr>
              <a:t>przy nazwisku żadnego kandydata.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pl-PL" altLang="pl-PL" sz="2000" b="1">
                <a:solidFill>
                  <a:srgbClr val="FF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Wyborca nie dokonał żadnego wyboru.</a:t>
            </a: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endParaRPr lang="pl-PL" altLang="pl-PL" sz="2000" b="1" u="sng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endParaRPr lang="pl-PL" altLang="pl-PL" sz="2000" b="1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endParaRPr lang="pl-PL" altLang="pl-PL" sz="20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41989" name="Object 10"/>
          <p:cNvGraphicFramePr>
            <a:graphicFrameLocks noChangeAspect="1"/>
          </p:cNvGraphicFramePr>
          <p:nvPr/>
        </p:nvGraphicFramePr>
        <p:xfrm>
          <a:off x="179388" y="1052513"/>
          <a:ext cx="3816350" cy="554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99" name="Acrobat Document" r:id="rId3" imgW="8019048" imgH="11342857" progId="AcroExch.Document.DC">
                  <p:embed/>
                </p:oleObj>
              </mc:Choice>
              <mc:Fallback>
                <p:oleObj name="Acrobat Document" r:id="rId3" imgW="8019048" imgH="11342857" progId="AcroExch.Document.DC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489" t="8887" r="6285" b="7935"/>
                      <a:stretch>
                        <a:fillRect/>
                      </a:stretch>
                    </p:blipFill>
                    <p:spPr bwMode="auto">
                      <a:xfrm>
                        <a:off x="179388" y="1052513"/>
                        <a:ext cx="3816350" cy="5545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990" name="Prostokąt 14"/>
          <p:cNvSpPr>
            <a:spLocks noChangeArrowheads="1"/>
          </p:cNvSpPr>
          <p:nvPr/>
        </p:nvSpPr>
        <p:spPr bwMode="auto">
          <a:xfrm>
            <a:off x="971550" y="1403350"/>
            <a:ext cx="312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1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1991" name="Prostokąt 15"/>
          <p:cNvSpPr>
            <a:spLocks noChangeArrowheads="1"/>
          </p:cNvSpPr>
          <p:nvPr/>
        </p:nvSpPr>
        <p:spPr bwMode="auto">
          <a:xfrm>
            <a:off x="2195513" y="1403350"/>
            <a:ext cx="312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2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1992" name="Prostokąt 16"/>
          <p:cNvSpPr>
            <a:spLocks noChangeArrowheads="1"/>
          </p:cNvSpPr>
          <p:nvPr/>
        </p:nvSpPr>
        <p:spPr bwMode="auto">
          <a:xfrm>
            <a:off x="3467100" y="1412875"/>
            <a:ext cx="312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3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1993" name="Prostokąt 19"/>
          <p:cNvSpPr>
            <a:spLocks noChangeArrowheads="1"/>
          </p:cNvSpPr>
          <p:nvPr/>
        </p:nvSpPr>
        <p:spPr bwMode="auto">
          <a:xfrm>
            <a:off x="971550" y="356393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4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1994" name="Prostokąt 20"/>
          <p:cNvSpPr>
            <a:spLocks noChangeArrowheads="1"/>
          </p:cNvSpPr>
          <p:nvPr/>
        </p:nvSpPr>
        <p:spPr bwMode="auto">
          <a:xfrm>
            <a:off x="2268538" y="3563938"/>
            <a:ext cx="312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5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1995" name="Prostokąt 21"/>
          <p:cNvSpPr>
            <a:spLocks noChangeArrowheads="1"/>
          </p:cNvSpPr>
          <p:nvPr/>
        </p:nvSpPr>
        <p:spPr bwMode="auto">
          <a:xfrm>
            <a:off x="3467100" y="356393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6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1996" name="pole tekstowe 2"/>
          <p:cNvSpPr txBox="1">
            <a:spLocks noChangeArrowheads="1"/>
          </p:cNvSpPr>
          <p:nvPr/>
        </p:nvSpPr>
        <p:spPr bwMode="auto">
          <a:xfrm>
            <a:off x="468313" y="508000"/>
            <a:ext cx="67675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WYBORY DO PARLAMENTU EUROPEJSKIEGO</a:t>
            </a:r>
          </a:p>
        </p:txBody>
      </p:sp>
      <p:pic>
        <p:nvPicPr>
          <p:cNvPr id="41997" name="Obraz 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4863" y="5876925"/>
            <a:ext cx="650875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8" name="Obraz 1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5997575"/>
            <a:ext cx="45561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7950" y="1052513"/>
            <a:ext cx="3959225" cy="547211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8" name="pole tekstowe 17"/>
          <p:cNvSpPr txBox="1">
            <a:spLocks noChangeArrowheads="1"/>
          </p:cNvSpPr>
          <p:nvPr/>
        </p:nvSpPr>
        <p:spPr bwMode="auto">
          <a:xfrm>
            <a:off x="4643438" y="1990725"/>
            <a:ext cx="36718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3600" b="1">
                <a:solidFill>
                  <a:srgbClr val="00B050"/>
                </a:solidFill>
                <a:latin typeface="Arial Narrow" panose="020B0606020202030204" pitchFamily="34" charset="0"/>
              </a:rPr>
              <a:t>GŁOS WAŻNY</a:t>
            </a:r>
          </a:p>
        </p:txBody>
      </p:sp>
      <p:sp>
        <p:nvSpPr>
          <p:cNvPr id="19" name="pole tekstowe 18"/>
          <p:cNvSpPr txBox="1">
            <a:spLocks noChangeArrowheads="1"/>
          </p:cNvSpPr>
          <p:nvPr/>
        </p:nvSpPr>
        <p:spPr bwMode="auto">
          <a:xfrm>
            <a:off x="4140200" y="2924175"/>
            <a:ext cx="4859338" cy="232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3038" indent="-173038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l-PL" altLang="pl-PL" sz="2000" b="1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Wyborca postawił znak w obrębie kratki, w postaci co najmniej dwóch przecinających się linii</a:t>
            </a:r>
            <a:r>
              <a:rPr lang="pl-PL" altLang="pl-PL" sz="2000" b="1" u="sng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, wyłącznie przy nazwisku skreślonego kandydata</a:t>
            </a:r>
            <a:r>
              <a:rPr lang="pl-PL" altLang="pl-PL" sz="2000" b="1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z listy nr 4, </a:t>
            </a:r>
            <a:r>
              <a:rPr lang="pl-PL" altLang="pl-PL" sz="2000" b="1" u="sng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poz. 02.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pl-PL" altLang="pl-PL" sz="2000" b="1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lang="pl-PL" altLang="pl-PL" sz="2000" b="1">
                <a:solidFill>
                  <a:srgbClr val="00B050"/>
                </a:solidFill>
                <a:latin typeface="Arial Narrow" panose="020B0606020202030204" pitchFamily="34" charset="0"/>
              </a:rPr>
              <a:t>Głos taki traktuje się jako oddany na listę </a:t>
            </a:r>
            <a:r>
              <a:rPr lang="pl-PL" altLang="pl-PL" sz="2000" b="1" u="sng">
                <a:solidFill>
                  <a:srgbClr val="00B050"/>
                </a:solidFill>
                <a:latin typeface="Arial Narrow" panose="020B0606020202030204" pitchFamily="34" charset="0"/>
              </a:rPr>
              <a:t>bez wskazania pierwszeństwa do uzyskania mandatu</a:t>
            </a:r>
            <a:r>
              <a:rPr lang="pl-PL" altLang="pl-PL" sz="2000" b="1">
                <a:solidFill>
                  <a:srgbClr val="00B050"/>
                </a:solidFill>
                <a:latin typeface="Arial Narrow" panose="020B0606020202030204" pitchFamily="34" charset="0"/>
              </a:rPr>
              <a:t>.</a:t>
            </a:r>
            <a:endParaRPr lang="pl-PL" altLang="pl-PL" sz="2000" b="1">
              <a:solidFill>
                <a:srgbClr val="00B050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3013" name="Object 10"/>
          <p:cNvGraphicFramePr>
            <a:graphicFrameLocks noChangeAspect="1"/>
          </p:cNvGraphicFramePr>
          <p:nvPr/>
        </p:nvGraphicFramePr>
        <p:xfrm>
          <a:off x="179388" y="1125538"/>
          <a:ext cx="3816350" cy="5399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26" name="Acrobat Document" r:id="rId3" imgW="8019048" imgH="11342857" progId="AcroExch.Document.DC">
                  <p:embed/>
                </p:oleObj>
              </mc:Choice>
              <mc:Fallback>
                <p:oleObj name="Acrobat Document" r:id="rId3" imgW="8019048" imgH="11342857" progId="AcroExch.Document.DC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489" t="8887" r="6285" b="7935"/>
                      <a:stretch>
                        <a:fillRect/>
                      </a:stretch>
                    </p:blipFill>
                    <p:spPr bwMode="auto">
                      <a:xfrm>
                        <a:off x="179388" y="1125538"/>
                        <a:ext cx="3816350" cy="5399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3014" name="Pismo odręczn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4"/>
          <a:stretch>
            <a:fillRect/>
          </a:stretch>
        </p:blipFill>
        <p:spPr bwMode="auto">
          <a:xfrm>
            <a:off x="65088" y="4005263"/>
            <a:ext cx="474662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5" name="pole tekstowe 21"/>
          <p:cNvSpPr txBox="1">
            <a:spLocks noChangeArrowheads="1"/>
          </p:cNvSpPr>
          <p:nvPr/>
        </p:nvSpPr>
        <p:spPr bwMode="auto">
          <a:xfrm>
            <a:off x="4572000" y="908050"/>
            <a:ext cx="33845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 Narrow" panose="020B0606020202030204" pitchFamily="34" charset="0"/>
              </a:rPr>
              <a:t>Karta zawiera nazwisko skreślonego kandydata po wydruku kart do głosowania</a:t>
            </a:r>
          </a:p>
        </p:txBody>
      </p:sp>
      <p:sp>
        <p:nvSpPr>
          <p:cNvPr id="43016" name="Prostokąt 12"/>
          <p:cNvSpPr>
            <a:spLocks noChangeArrowheads="1"/>
          </p:cNvSpPr>
          <p:nvPr/>
        </p:nvSpPr>
        <p:spPr bwMode="auto">
          <a:xfrm>
            <a:off x="411163" y="4076700"/>
            <a:ext cx="1281112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900" b="1">
                <a:solidFill>
                  <a:srgbClr val="FF0000"/>
                </a:solidFill>
                <a:latin typeface="Arial" panose="020B0604020202020204" pitchFamily="34" charset="0"/>
              </a:rPr>
              <a:t>Kandydat skreślony</a:t>
            </a:r>
          </a:p>
        </p:txBody>
      </p:sp>
      <p:sp>
        <p:nvSpPr>
          <p:cNvPr id="43017" name="Prostokąt 13"/>
          <p:cNvSpPr>
            <a:spLocks noChangeArrowheads="1"/>
          </p:cNvSpPr>
          <p:nvPr/>
        </p:nvSpPr>
        <p:spPr bwMode="auto">
          <a:xfrm>
            <a:off x="3492500" y="356393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6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3018" name="Prostokąt 14"/>
          <p:cNvSpPr>
            <a:spLocks noChangeArrowheads="1"/>
          </p:cNvSpPr>
          <p:nvPr/>
        </p:nvSpPr>
        <p:spPr bwMode="auto">
          <a:xfrm>
            <a:off x="971550" y="147478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1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3019" name="Prostokąt 15"/>
          <p:cNvSpPr>
            <a:spLocks noChangeArrowheads="1"/>
          </p:cNvSpPr>
          <p:nvPr/>
        </p:nvSpPr>
        <p:spPr bwMode="auto">
          <a:xfrm>
            <a:off x="3492500" y="147478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3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3020" name="Prostokąt 16"/>
          <p:cNvSpPr>
            <a:spLocks noChangeArrowheads="1"/>
          </p:cNvSpPr>
          <p:nvPr/>
        </p:nvSpPr>
        <p:spPr bwMode="auto">
          <a:xfrm>
            <a:off x="971550" y="356393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4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3021" name="Prostokąt 19"/>
          <p:cNvSpPr>
            <a:spLocks noChangeArrowheads="1"/>
          </p:cNvSpPr>
          <p:nvPr/>
        </p:nvSpPr>
        <p:spPr bwMode="auto">
          <a:xfrm>
            <a:off x="2268538" y="3563938"/>
            <a:ext cx="312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5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3022" name="Prostokąt 20"/>
          <p:cNvSpPr>
            <a:spLocks noChangeArrowheads="1"/>
          </p:cNvSpPr>
          <p:nvPr/>
        </p:nvSpPr>
        <p:spPr bwMode="auto">
          <a:xfrm>
            <a:off x="2268538" y="1474788"/>
            <a:ext cx="312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2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3023" name="pole tekstowe 2"/>
          <p:cNvSpPr txBox="1">
            <a:spLocks noChangeArrowheads="1"/>
          </p:cNvSpPr>
          <p:nvPr/>
        </p:nvSpPr>
        <p:spPr bwMode="auto">
          <a:xfrm>
            <a:off x="468313" y="508000"/>
            <a:ext cx="67675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WYBORY DO PARLAMENTU EUROPEJSKIEGO</a:t>
            </a:r>
          </a:p>
        </p:txBody>
      </p:sp>
      <p:pic>
        <p:nvPicPr>
          <p:cNvPr id="43024" name="Obraz 1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4863" y="5805488"/>
            <a:ext cx="650875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5" name="Obraz 1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5935663"/>
            <a:ext cx="455613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7950" y="1052513"/>
            <a:ext cx="3959225" cy="547211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8" name="pole tekstowe 17"/>
          <p:cNvSpPr txBox="1">
            <a:spLocks noChangeArrowheads="1"/>
          </p:cNvSpPr>
          <p:nvPr/>
        </p:nvSpPr>
        <p:spPr bwMode="auto">
          <a:xfrm>
            <a:off x="4643438" y="2062163"/>
            <a:ext cx="36718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3600" b="1">
                <a:solidFill>
                  <a:srgbClr val="00B050"/>
                </a:solidFill>
                <a:latin typeface="Arial Narrow" panose="020B0606020202030204" pitchFamily="34" charset="0"/>
              </a:rPr>
              <a:t>GŁOS WAŻNY</a:t>
            </a:r>
          </a:p>
        </p:txBody>
      </p:sp>
      <p:sp>
        <p:nvSpPr>
          <p:cNvPr id="19" name="pole tekstowe 18"/>
          <p:cNvSpPr txBox="1">
            <a:spLocks noChangeArrowheads="1"/>
          </p:cNvSpPr>
          <p:nvPr/>
        </p:nvSpPr>
        <p:spPr bwMode="auto">
          <a:xfrm>
            <a:off x="4284663" y="2846388"/>
            <a:ext cx="4679950" cy="263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3038" indent="-173038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l-PL" altLang="pl-PL" sz="2000" b="1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Wyborca postawił znak w obrębie kratki, w postaci co najmniej dwóch przecinających się linii, </a:t>
            </a:r>
            <a:r>
              <a:rPr lang="pl-PL" altLang="pl-PL" sz="2000" b="1" u="sng">
                <a:solidFill>
                  <a:srgbClr val="00B050"/>
                </a:solidFill>
                <a:latin typeface="Arial Narrow" panose="020B0606020202030204" pitchFamily="34" charset="0"/>
              </a:rPr>
              <a:t>przy nazwisku skreślonego kandydata z jednej listy oraz przy nazwisku innego kandydata z tej samej listy</a:t>
            </a:r>
            <a:r>
              <a:rPr lang="pl-PL" altLang="pl-PL" sz="2000" b="1">
                <a:solidFill>
                  <a:srgbClr val="00B050"/>
                </a:solidFill>
                <a:latin typeface="Arial Narrow" panose="020B0606020202030204" pitchFamily="34" charset="0"/>
              </a:rPr>
              <a:t>.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l-PL" altLang="pl-PL" sz="2000" b="1">
                <a:solidFill>
                  <a:srgbClr val="00B050"/>
                </a:solidFill>
                <a:latin typeface="Arial Narrow" panose="020B0606020202030204" pitchFamily="34" charset="0"/>
              </a:rPr>
              <a:t>Głos taki traktuje się jako oddany na nieskreślonego kandydata, lista nr 4, poz. 06;</a:t>
            </a:r>
            <a:endParaRPr lang="pl-PL" altLang="pl-PL" sz="2000" b="1">
              <a:solidFill>
                <a:srgbClr val="00B050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4037" name="Object 10"/>
          <p:cNvGraphicFramePr>
            <a:graphicFrameLocks noChangeAspect="1"/>
          </p:cNvGraphicFramePr>
          <p:nvPr/>
        </p:nvGraphicFramePr>
        <p:xfrm>
          <a:off x="179388" y="1125538"/>
          <a:ext cx="3816350" cy="5399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51" name="Acrobat Document" r:id="rId3" imgW="8019048" imgH="11342857" progId="AcroExch.Document.DC">
                  <p:embed/>
                </p:oleObj>
              </mc:Choice>
              <mc:Fallback>
                <p:oleObj name="Acrobat Document" r:id="rId3" imgW="8019048" imgH="11342857" progId="AcroExch.Document.DC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489" t="8887" r="6285" b="7935"/>
                      <a:stretch>
                        <a:fillRect/>
                      </a:stretch>
                    </p:blipFill>
                    <p:spPr bwMode="auto">
                      <a:xfrm>
                        <a:off x="179388" y="1125538"/>
                        <a:ext cx="3816350" cy="5399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4038" name="Pismo odręczn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4"/>
          <a:stretch>
            <a:fillRect/>
          </a:stretch>
        </p:blipFill>
        <p:spPr bwMode="auto">
          <a:xfrm>
            <a:off x="65088" y="4005263"/>
            <a:ext cx="474662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9" name="pole tekstowe 21"/>
          <p:cNvSpPr txBox="1">
            <a:spLocks noChangeArrowheads="1"/>
          </p:cNvSpPr>
          <p:nvPr/>
        </p:nvSpPr>
        <p:spPr bwMode="auto">
          <a:xfrm>
            <a:off x="4572000" y="908050"/>
            <a:ext cx="33845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 Narrow" panose="020B0606020202030204" pitchFamily="34" charset="0"/>
              </a:rPr>
              <a:t>Karta zawiera nazwisko skreślonego kandydata po wydruku kart do głosowania</a:t>
            </a:r>
          </a:p>
        </p:txBody>
      </p:sp>
      <p:pic>
        <p:nvPicPr>
          <p:cNvPr id="44040" name="Pismo odręczn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4"/>
          <a:stretch>
            <a:fillRect/>
          </a:stretch>
        </p:blipFill>
        <p:spPr bwMode="auto">
          <a:xfrm>
            <a:off x="34925" y="4732338"/>
            <a:ext cx="474663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41" name="Prostokąt 12"/>
          <p:cNvSpPr>
            <a:spLocks noChangeArrowheads="1"/>
          </p:cNvSpPr>
          <p:nvPr/>
        </p:nvSpPr>
        <p:spPr bwMode="auto">
          <a:xfrm>
            <a:off x="411163" y="4076700"/>
            <a:ext cx="1281112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900" b="1">
                <a:solidFill>
                  <a:srgbClr val="FF0000"/>
                </a:solidFill>
                <a:latin typeface="Arial" panose="020B0604020202020204" pitchFamily="34" charset="0"/>
              </a:rPr>
              <a:t>Kandydat skreślony</a:t>
            </a:r>
          </a:p>
        </p:txBody>
      </p:sp>
      <p:sp>
        <p:nvSpPr>
          <p:cNvPr id="44042" name="Prostokąt 14"/>
          <p:cNvSpPr>
            <a:spLocks noChangeArrowheads="1"/>
          </p:cNvSpPr>
          <p:nvPr/>
        </p:nvSpPr>
        <p:spPr bwMode="auto">
          <a:xfrm>
            <a:off x="971550" y="147478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1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4043" name="Prostokąt 15"/>
          <p:cNvSpPr>
            <a:spLocks noChangeArrowheads="1"/>
          </p:cNvSpPr>
          <p:nvPr/>
        </p:nvSpPr>
        <p:spPr bwMode="auto">
          <a:xfrm>
            <a:off x="2195513" y="1474788"/>
            <a:ext cx="312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2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4044" name="Prostokąt 16"/>
          <p:cNvSpPr>
            <a:spLocks noChangeArrowheads="1"/>
          </p:cNvSpPr>
          <p:nvPr/>
        </p:nvSpPr>
        <p:spPr bwMode="auto">
          <a:xfrm>
            <a:off x="3467100" y="147478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3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4045" name="Prostokąt 19"/>
          <p:cNvSpPr>
            <a:spLocks noChangeArrowheads="1"/>
          </p:cNvSpPr>
          <p:nvPr/>
        </p:nvSpPr>
        <p:spPr bwMode="auto">
          <a:xfrm>
            <a:off x="946150" y="356393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4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4046" name="Prostokąt 20"/>
          <p:cNvSpPr>
            <a:spLocks noChangeArrowheads="1"/>
          </p:cNvSpPr>
          <p:nvPr/>
        </p:nvSpPr>
        <p:spPr bwMode="auto">
          <a:xfrm>
            <a:off x="2243138" y="3563938"/>
            <a:ext cx="312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5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4047" name="Prostokąt 21"/>
          <p:cNvSpPr>
            <a:spLocks noChangeArrowheads="1"/>
          </p:cNvSpPr>
          <p:nvPr/>
        </p:nvSpPr>
        <p:spPr bwMode="auto">
          <a:xfrm>
            <a:off x="3492500" y="356393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6</a:t>
            </a:r>
          </a:p>
        </p:txBody>
      </p:sp>
      <p:sp>
        <p:nvSpPr>
          <p:cNvPr id="44048" name="pole tekstowe 2"/>
          <p:cNvSpPr txBox="1">
            <a:spLocks noChangeArrowheads="1"/>
          </p:cNvSpPr>
          <p:nvPr/>
        </p:nvSpPr>
        <p:spPr bwMode="auto">
          <a:xfrm>
            <a:off x="468313" y="508000"/>
            <a:ext cx="67675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WYBORY DO PARLAMENTU EUROPEJSKIEGO</a:t>
            </a:r>
          </a:p>
        </p:txBody>
      </p:sp>
      <p:pic>
        <p:nvPicPr>
          <p:cNvPr id="44049" name="Obraz 1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5805488"/>
            <a:ext cx="650875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50" name="Obraz 2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5935663"/>
            <a:ext cx="455613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7950" y="981075"/>
            <a:ext cx="3959225" cy="568801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8" name="pole tekstowe 17"/>
          <p:cNvSpPr txBox="1">
            <a:spLocks noChangeArrowheads="1"/>
          </p:cNvSpPr>
          <p:nvPr/>
        </p:nvSpPr>
        <p:spPr bwMode="auto">
          <a:xfrm>
            <a:off x="4356100" y="1774825"/>
            <a:ext cx="45370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3600" b="1">
                <a:solidFill>
                  <a:srgbClr val="FF0000"/>
                </a:solidFill>
                <a:latin typeface="Arial Narrow" panose="020B0606020202030204" pitchFamily="34" charset="0"/>
              </a:rPr>
              <a:t>GŁOS NIEWAŻNY</a:t>
            </a:r>
          </a:p>
        </p:txBody>
      </p:sp>
      <p:sp>
        <p:nvSpPr>
          <p:cNvPr id="19" name="pole tekstowe 18"/>
          <p:cNvSpPr txBox="1">
            <a:spLocks noChangeArrowheads="1"/>
          </p:cNvSpPr>
          <p:nvPr/>
        </p:nvSpPr>
        <p:spPr bwMode="auto">
          <a:xfrm>
            <a:off x="4211638" y="2565400"/>
            <a:ext cx="4681537" cy="29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66700" indent="-2667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l-PL" altLang="pl-PL" sz="2000" b="1">
                <a:solidFill>
                  <a:srgbClr val="FF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Wyborca </a:t>
            </a:r>
            <a:r>
              <a:rPr lang="pl-PL" altLang="pl-PL" sz="2000" b="1" u="sng">
                <a:solidFill>
                  <a:srgbClr val="FF0000"/>
                </a:solidFill>
                <a:latin typeface="Arial Narrow" panose="020B0606020202030204" pitchFamily="34" charset="0"/>
              </a:rPr>
              <a:t>postawił</a:t>
            </a:r>
            <a:r>
              <a:rPr lang="pl-PL" altLang="pl-PL" sz="2000" b="1">
                <a:solidFill>
                  <a:srgbClr val="FF0000"/>
                </a:solidFill>
                <a:latin typeface="Arial Narrow" panose="020B0606020202030204" pitchFamily="34" charset="0"/>
              </a:rPr>
              <a:t> znak </a:t>
            </a:r>
            <a:r>
              <a:rPr lang="pl-PL" altLang="pl-PL" sz="2000" b="1">
                <a:latin typeface="Arial Narrow" panose="020B0606020202030204" pitchFamily="34" charset="0"/>
              </a:rPr>
              <a:t>„X”</a:t>
            </a:r>
            <a:r>
              <a:rPr lang="pl-PL" altLang="pl-PL" sz="2000" b="1">
                <a:solidFill>
                  <a:srgbClr val="FF0000"/>
                </a:solidFill>
                <a:latin typeface="Arial Narrow" panose="020B0606020202030204" pitchFamily="34" charset="0"/>
              </a:rPr>
              <a:t> </a:t>
            </a:r>
            <a:r>
              <a:rPr lang="pl-PL" altLang="pl-PL" sz="2000" b="1" u="sng">
                <a:solidFill>
                  <a:srgbClr val="FF0000"/>
                </a:solidFill>
                <a:latin typeface="Arial Narrow" panose="020B0606020202030204" pitchFamily="34" charset="0"/>
              </a:rPr>
              <a:t>przy nazwisku kandydata poza kratką.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pl-PL" altLang="pl-PL" sz="2000" b="1">
                <a:solidFill>
                  <a:srgbClr val="FF0000"/>
                </a:solidFill>
                <a:latin typeface="Arial Narrow" panose="020B0606020202030204" pitchFamily="34" charset="0"/>
              </a:rPr>
              <a:t>Znak </a:t>
            </a:r>
            <a:r>
              <a:rPr lang="pl-PL" altLang="pl-PL" sz="2000" b="1">
                <a:latin typeface="Arial Narrow" panose="020B0606020202030204" pitchFamily="34" charset="0"/>
              </a:rPr>
              <a:t>„X”</a:t>
            </a:r>
            <a:r>
              <a:rPr lang="pl-PL" altLang="pl-PL" sz="2000" b="1">
                <a:solidFill>
                  <a:srgbClr val="FF0000"/>
                </a:solidFill>
                <a:latin typeface="Arial Narrow" panose="020B0606020202030204" pitchFamily="34" charset="0"/>
              </a:rPr>
              <a:t> postawiony przez wyborcę </a:t>
            </a:r>
            <a:r>
              <a:rPr lang="pl-PL" altLang="pl-PL" sz="2000" b="1" u="sng">
                <a:solidFill>
                  <a:srgbClr val="FF0000"/>
                </a:solidFill>
                <a:latin typeface="Arial Narrow" panose="020B0606020202030204" pitchFamily="34" charset="0"/>
              </a:rPr>
              <a:t>poza przeznaczoną na to kratką</a:t>
            </a:r>
            <a:r>
              <a:rPr lang="pl-PL" altLang="pl-PL" sz="2000" b="1">
                <a:solidFill>
                  <a:srgbClr val="FF0000"/>
                </a:solidFill>
                <a:latin typeface="Arial Narrow" panose="020B0606020202030204" pitchFamily="34" charset="0"/>
              </a:rPr>
              <a:t>, traktuje się jako dopiski, które nie wpływają na ważność głosu.</a:t>
            </a:r>
          </a:p>
        </p:txBody>
      </p:sp>
      <p:graphicFrame>
        <p:nvGraphicFramePr>
          <p:cNvPr id="45061" name="Object 10"/>
          <p:cNvGraphicFramePr>
            <a:graphicFrameLocks noChangeAspect="1"/>
          </p:cNvGraphicFramePr>
          <p:nvPr/>
        </p:nvGraphicFramePr>
        <p:xfrm>
          <a:off x="179388" y="1052513"/>
          <a:ext cx="3816350" cy="554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72" name="Acrobat Document" r:id="rId3" imgW="8019048" imgH="11342857" progId="AcroExch.Document.DC">
                  <p:embed/>
                </p:oleObj>
              </mc:Choice>
              <mc:Fallback>
                <p:oleObj name="Acrobat Document" r:id="rId3" imgW="8019048" imgH="11342857" progId="AcroExch.Document.DC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489" t="8887" r="6285" b="7935"/>
                      <a:stretch>
                        <a:fillRect/>
                      </a:stretch>
                    </p:blipFill>
                    <p:spPr bwMode="auto">
                      <a:xfrm>
                        <a:off x="179388" y="1052513"/>
                        <a:ext cx="3816350" cy="5545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5062" name="Pismo odręczn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4"/>
          <a:stretch>
            <a:fillRect/>
          </a:stretch>
        </p:blipFill>
        <p:spPr bwMode="auto">
          <a:xfrm>
            <a:off x="2586038" y="2954338"/>
            <a:ext cx="54610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3" name="Prostokąt 7"/>
          <p:cNvSpPr>
            <a:spLocks noChangeArrowheads="1"/>
          </p:cNvSpPr>
          <p:nvPr/>
        </p:nvSpPr>
        <p:spPr bwMode="auto">
          <a:xfrm>
            <a:off x="971550" y="1403350"/>
            <a:ext cx="312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1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5064" name="Prostokąt 8"/>
          <p:cNvSpPr>
            <a:spLocks noChangeArrowheads="1"/>
          </p:cNvSpPr>
          <p:nvPr/>
        </p:nvSpPr>
        <p:spPr bwMode="auto">
          <a:xfrm>
            <a:off x="2195513" y="1403350"/>
            <a:ext cx="312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2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5065" name="Prostokąt 9"/>
          <p:cNvSpPr>
            <a:spLocks noChangeArrowheads="1"/>
          </p:cNvSpPr>
          <p:nvPr/>
        </p:nvSpPr>
        <p:spPr bwMode="auto">
          <a:xfrm>
            <a:off x="3467100" y="1412875"/>
            <a:ext cx="312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3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5066" name="Prostokąt 10"/>
          <p:cNvSpPr>
            <a:spLocks noChangeArrowheads="1"/>
          </p:cNvSpPr>
          <p:nvPr/>
        </p:nvSpPr>
        <p:spPr bwMode="auto">
          <a:xfrm>
            <a:off x="971550" y="356393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4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5067" name="Prostokąt 11"/>
          <p:cNvSpPr>
            <a:spLocks noChangeArrowheads="1"/>
          </p:cNvSpPr>
          <p:nvPr/>
        </p:nvSpPr>
        <p:spPr bwMode="auto">
          <a:xfrm>
            <a:off x="2268538" y="3563938"/>
            <a:ext cx="312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5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5068" name="Prostokąt 12"/>
          <p:cNvSpPr>
            <a:spLocks noChangeArrowheads="1"/>
          </p:cNvSpPr>
          <p:nvPr/>
        </p:nvSpPr>
        <p:spPr bwMode="auto">
          <a:xfrm>
            <a:off x="3467100" y="356393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6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5069" name="pole tekstowe 2"/>
          <p:cNvSpPr txBox="1">
            <a:spLocks noChangeArrowheads="1"/>
          </p:cNvSpPr>
          <p:nvPr/>
        </p:nvSpPr>
        <p:spPr bwMode="auto">
          <a:xfrm>
            <a:off x="468313" y="508000"/>
            <a:ext cx="67675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WYBORY DO PARLAMENTU EUROPEJSKIEGO</a:t>
            </a:r>
          </a:p>
        </p:txBody>
      </p:sp>
      <p:pic>
        <p:nvPicPr>
          <p:cNvPr id="45070" name="Obraz 1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5910263"/>
            <a:ext cx="650875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71" name="Obraz 1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5997575"/>
            <a:ext cx="45561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7950" y="981075"/>
            <a:ext cx="3959225" cy="554355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8" name="pole tekstowe 17"/>
          <p:cNvSpPr txBox="1">
            <a:spLocks noChangeArrowheads="1"/>
          </p:cNvSpPr>
          <p:nvPr/>
        </p:nvSpPr>
        <p:spPr bwMode="auto">
          <a:xfrm>
            <a:off x="4284663" y="2351088"/>
            <a:ext cx="45354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3600" b="1">
                <a:solidFill>
                  <a:srgbClr val="FF0000"/>
                </a:solidFill>
                <a:latin typeface="Arial Narrow" panose="020B0606020202030204" pitchFamily="34" charset="0"/>
              </a:rPr>
              <a:t>GŁOS NIEWAŻNY</a:t>
            </a:r>
          </a:p>
        </p:txBody>
      </p:sp>
      <p:sp>
        <p:nvSpPr>
          <p:cNvPr id="19" name="pole tekstowe 18"/>
          <p:cNvSpPr txBox="1">
            <a:spLocks noChangeArrowheads="1"/>
          </p:cNvSpPr>
          <p:nvPr/>
        </p:nvSpPr>
        <p:spPr bwMode="auto">
          <a:xfrm>
            <a:off x="4211638" y="3251200"/>
            <a:ext cx="4752975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66700" indent="-2667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ctr">
              <a:lnSpc>
                <a:spcPct val="200000"/>
              </a:lnSpc>
              <a:spcBef>
                <a:spcPct val="0"/>
              </a:spcBef>
              <a:spcAft>
                <a:spcPts val="1800"/>
              </a:spcAft>
              <a:buFontTx/>
              <a:buNone/>
            </a:pPr>
            <a:r>
              <a:rPr lang="pl-PL" altLang="pl-PL" sz="2000" b="1">
                <a:latin typeface="Arial" panose="020B0604020202020204" pitchFamily="34" charset="0"/>
              </a:rPr>
              <a:t>	</a:t>
            </a:r>
            <a:r>
              <a:rPr lang="pl-PL" altLang="pl-PL" sz="2000" b="1" u="sng">
                <a:solidFill>
                  <a:srgbClr val="FF0000"/>
                </a:solidFill>
                <a:latin typeface="Arial Narrow" panose="020B0606020202030204" pitchFamily="34" charset="0"/>
              </a:rPr>
              <a:t>Wyborca postawił</a:t>
            </a:r>
            <a:r>
              <a:rPr lang="pl-PL" altLang="pl-PL" sz="2000" b="1">
                <a:solidFill>
                  <a:srgbClr val="FF0000"/>
                </a:solidFill>
                <a:latin typeface="Arial Narrow" panose="020B0606020202030204" pitchFamily="34" charset="0"/>
              </a:rPr>
              <a:t> znak </a:t>
            </a:r>
            <a:r>
              <a:rPr lang="pl-PL" altLang="pl-PL" sz="2000" b="1">
                <a:latin typeface="Arial Narrow" panose="020B0606020202030204" pitchFamily="34" charset="0"/>
              </a:rPr>
              <a:t>„X” </a:t>
            </a:r>
            <a:r>
              <a:rPr lang="pl-PL" altLang="pl-PL" sz="2000" b="1" u="sng">
                <a:solidFill>
                  <a:srgbClr val="FF0000"/>
                </a:solidFill>
                <a:latin typeface="Arial Narrow" panose="020B0606020202030204" pitchFamily="34" charset="0"/>
              </a:rPr>
              <a:t>wyłącznie przy nazwisku kandydata z listy, której rejestrację unieważniono.</a:t>
            </a:r>
          </a:p>
        </p:txBody>
      </p:sp>
      <p:graphicFrame>
        <p:nvGraphicFramePr>
          <p:cNvPr id="46085" name="Object 10"/>
          <p:cNvGraphicFramePr>
            <a:graphicFrameLocks noChangeAspect="1"/>
          </p:cNvGraphicFramePr>
          <p:nvPr/>
        </p:nvGraphicFramePr>
        <p:xfrm>
          <a:off x="179388" y="1052513"/>
          <a:ext cx="3816350" cy="5472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98" name="Acrobat Document" r:id="rId3" imgW="8019048" imgH="11342857" progId="AcroExch.Document.DC">
                  <p:embed/>
                </p:oleObj>
              </mc:Choice>
              <mc:Fallback>
                <p:oleObj name="Acrobat Document" r:id="rId3" imgW="8019048" imgH="11342857" progId="AcroExch.Document.DC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489" t="8887" r="6285" b="7935"/>
                      <a:stretch>
                        <a:fillRect/>
                      </a:stretch>
                    </p:blipFill>
                    <p:spPr bwMode="auto">
                      <a:xfrm>
                        <a:off x="179388" y="1052513"/>
                        <a:ext cx="3816350" cy="5472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086" name="pole tekstowe 21"/>
          <p:cNvSpPr txBox="1">
            <a:spLocks noChangeArrowheads="1"/>
          </p:cNvSpPr>
          <p:nvPr/>
        </p:nvSpPr>
        <p:spPr bwMode="auto">
          <a:xfrm>
            <a:off x="4356100" y="1343025"/>
            <a:ext cx="33845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 Narrow" panose="020B0606020202030204" pitchFamily="34" charset="0"/>
              </a:rPr>
              <a:t>Karta zawiera unieważnioną listę po wydruku kart</a:t>
            </a:r>
          </a:p>
        </p:txBody>
      </p:sp>
      <p:sp>
        <p:nvSpPr>
          <p:cNvPr id="46087" name="Prostokąt 12"/>
          <p:cNvSpPr>
            <a:spLocks noChangeArrowheads="1"/>
          </p:cNvSpPr>
          <p:nvPr/>
        </p:nvSpPr>
        <p:spPr bwMode="auto">
          <a:xfrm>
            <a:off x="2843213" y="1773238"/>
            <a:ext cx="1217612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900" b="1">
                <a:solidFill>
                  <a:srgbClr val="FF0000"/>
                </a:solidFill>
                <a:latin typeface="Arial" panose="020B0604020202020204" pitchFamily="34" charset="0"/>
              </a:rPr>
              <a:t>Unieważniona lista</a:t>
            </a:r>
          </a:p>
        </p:txBody>
      </p:sp>
      <p:pic>
        <p:nvPicPr>
          <p:cNvPr id="46088" name="Pismo odręczn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4"/>
          <a:stretch>
            <a:fillRect/>
          </a:stretch>
        </p:blipFill>
        <p:spPr bwMode="auto">
          <a:xfrm>
            <a:off x="2555875" y="3141663"/>
            <a:ext cx="474663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9" name="Prostokąt 10"/>
          <p:cNvSpPr>
            <a:spLocks noChangeArrowheads="1"/>
          </p:cNvSpPr>
          <p:nvPr/>
        </p:nvSpPr>
        <p:spPr bwMode="auto">
          <a:xfrm>
            <a:off x="2268538" y="3500438"/>
            <a:ext cx="312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5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6090" name="Prostokąt 14"/>
          <p:cNvSpPr>
            <a:spLocks noChangeArrowheads="1"/>
          </p:cNvSpPr>
          <p:nvPr/>
        </p:nvSpPr>
        <p:spPr bwMode="auto">
          <a:xfrm>
            <a:off x="1042988" y="1403350"/>
            <a:ext cx="312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1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6091" name="Prostokąt 15"/>
          <p:cNvSpPr>
            <a:spLocks noChangeArrowheads="1"/>
          </p:cNvSpPr>
          <p:nvPr/>
        </p:nvSpPr>
        <p:spPr bwMode="auto">
          <a:xfrm>
            <a:off x="2243138" y="1412875"/>
            <a:ext cx="312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2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6092" name="Prostokąt 16"/>
          <p:cNvSpPr>
            <a:spLocks noChangeArrowheads="1"/>
          </p:cNvSpPr>
          <p:nvPr/>
        </p:nvSpPr>
        <p:spPr bwMode="auto">
          <a:xfrm>
            <a:off x="3467100" y="1412875"/>
            <a:ext cx="312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3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6093" name="Prostokąt 19"/>
          <p:cNvSpPr>
            <a:spLocks noChangeArrowheads="1"/>
          </p:cNvSpPr>
          <p:nvPr/>
        </p:nvSpPr>
        <p:spPr bwMode="auto">
          <a:xfrm>
            <a:off x="971550" y="350043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4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6094" name="Prostokąt 20"/>
          <p:cNvSpPr>
            <a:spLocks noChangeArrowheads="1"/>
          </p:cNvSpPr>
          <p:nvPr/>
        </p:nvSpPr>
        <p:spPr bwMode="auto">
          <a:xfrm>
            <a:off x="3492500" y="350043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6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6095" name="pole tekstowe 2"/>
          <p:cNvSpPr txBox="1">
            <a:spLocks noChangeArrowheads="1"/>
          </p:cNvSpPr>
          <p:nvPr/>
        </p:nvSpPr>
        <p:spPr bwMode="auto">
          <a:xfrm>
            <a:off x="468313" y="508000"/>
            <a:ext cx="67675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WYBORY DO PARLAMENTU EUROPEJSKIEGO</a:t>
            </a:r>
          </a:p>
        </p:txBody>
      </p:sp>
      <p:pic>
        <p:nvPicPr>
          <p:cNvPr id="46096" name="Obraz 1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5805488"/>
            <a:ext cx="650875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7" name="Obraz 1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5935663"/>
            <a:ext cx="455613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7950" y="1052513"/>
            <a:ext cx="3959225" cy="547211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8" name="pole tekstowe 17"/>
          <p:cNvSpPr txBox="1">
            <a:spLocks noChangeArrowheads="1"/>
          </p:cNvSpPr>
          <p:nvPr/>
        </p:nvSpPr>
        <p:spPr bwMode="auto">
          <a:xfrm>
            <a:off x="4643438" y="2062163"/>
            <a:ext cx="36718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3600" b="1">
                <a:solidFill>
                  <a:srgbClr val="00B050"/>
                </a:solidFill>
                <a:latin typeface="Arial Narrow" panose="020B0606020202030204" pitchFamily="34" charset="0"/>
              </a:rPr>
              <a:t>GŁOS WAŻNY</a:t>
            </a:r>
          </a:p>
        </p:txBody>
      </p:sp>
      <p:sp>
        <p:nvSpPr>
          <p:cNvPr id="19" name="pole tekstowe 18"/>
          <p:cNvSpPr txBox="1">
            <a:spLocks noChangeArrowheads="1"/>
          </p:cNvSpPr>
          <p:nvPr/>
        </p:nvSpPr>
        <p:spPr bwMode="auto">
          <a:xfrm>
            <a:off x="4211638" y="2846388"/>
            <a:ext cx="4681537" cy="263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66700" indent="-2667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fontAlgn="ctr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l-PL" altLang="pl-PL" sz="2000" b="1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Wyborca postawił znak w obrębie kratki, w postaci co najmniej dwóch przecinających się linii, </a:t>
            </a:r>
            <a:r>
              <a:rPr lang="pl-PL" altLang="pl-PL" sz="2000" b="1" u="sng">
                <a:solidFill>
                  <a:srgbClr val="00B050"/>
                </a:solidFill>
                <a:latin typeface="Arial Narrow" panose="020B0606020202030204" pitchFamily="34" charset="0"/>
              </a:rPr>
              <a:t>przy nazwisku kandydata skreślonego z jednej listy i przy nazwisku kandydata z innej (ale tylko jednej) listy</a:t>
            </a:r>
            <a:r>
              <a:rPr lang="pl-PL" altLang="pl-PL" sz="2000">
                <a:solidFill>
                  <a:srgbClr val="00B050"/>
                </a:solidFill>
                <a:latin typeface="Arial Narrow" panose="020B0606020202030204" pitchFamily="34" charset="0"/>
              </a:rPr>
              <a:t>.</a:t>
            </a:r>
          </a:p>
          <a:p>
            <a:pPr algn="just" fontAlgn="ctr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l-PL" altLang="pl-PL" sz="2000" b="1">
                <a:solidFill>
                  <a:srgbClr val="00B050"/>
                </a:solidFill>
                <a:latin typeface="Arial Narrow" panose="020B0606020202030204" pitchFamily="34" charset="0"/>
              </a:rPr>
              <a:t>Głos taki traktuje się jako oddany na nieskreślonego kandydata z tej innej listy, lista nr 5, poz. 08;</a:t>
            </a:r>
            <a:endParaRPr lang="pl-PL" altLang="pl-PL" sz="2000" b="1">
              <a:solidFill>
                <a:srgbClr val="00B050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7109" name="Object 10"/>
          <p:cNvGraphicFramePr>
            <a:graphicFrameLocks noChangeAspect="1"/>
          </p:cNvGraphicFramePr>
          <p:nvPr/>
        </p:nvGraphicFramePr>
        <p:xfrm>
          <a:off x="179388" y="1125538"/>
          <a:ext cx="3816350" cy="5399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23" name="Acrobat Document" r:id="rId3" imgW="8019048" imgH="11342857" progId="AcroExch.Document.DC">
                  <p:embed/>
                </p:oleObj>
              </mc:Choice>
              <mc:Fallback>
                <p:oleObj name="Acrobat Document" r:id="rId3" imgW="8019048" imgH="11342857" progId="AcroExch.Document.DC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489" t="8887" r="6285" b="7935"/>
                      <a:stretch>
                        <a:fillRect/>
                      </a:stretch>
                    </p:blipFill>
                    <p:spPr bwMode="auto">
                      <a:xfrm>
                        <a:off x="179388" y="1125538"/>
                        <a:ext cx="3816350" cy="5399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7110" name="Pismo odręczn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4"/>
          <a:stretch>
            <a:fillRect/>
          </a:stretch>
        </p:blipFill>
        <p:spPr bwMode="auto">
          <a:xfrm>
            <a:off x="65088" y="4005263"/>
            <a:ext cx="474662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1" name="pole tekstowe 21"/>
          <p:cNvSpPr txBox="1">
            <a:spLocks noChangeArrowheads="1"/>
          </p:cNvSpPr>
          <p:nvPr/>
        </p:nvSpPr>
        <p:spPr bwMode="auto">
          <a:xfrm>
            <a:off x="4572000" y="908050"/>
            <a:ext cx="33845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 Narrow" panose="020B0606020202030204" pitchFamily="34" charset="0"/>
              </a:rPr>
              <a:t>Karta zawiera nazwisko skreślonego kandydata po wydruku kart do głosowania</a:t>
            </a:r>
          </a:p>
        </p:txBody>
      </p:sp>
      <p:pic>
        <p:nvPicPr>
          <p:cNvPr id="47112" name="Pismo odręczn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4"/>
          <a:stretch>
            <a:fillRect/>
          </a:stretch>
        </p:blipFill>
        <p:spPr bwMode="auto">
          <a:xfrm>
            <a:off x="1289050" y="5091113"/>
            <a:ext cx="474663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3" name="Prostokąt 12"/>
          <p:cNvSpPr>
            <a:spLocks noChangeArrowheads="1"/>
          </p:cNvSpPr>
          <p:nvPr/>
        </p:nvSpPr>
        <p:spPr bwMode="auto">
          <a:xfrm>
            <a:off x="411163" y="4076700"/>
            <a:ext cx="1281112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900" b="1">
                <a:solidFill>
                  <a:srgbClr val="FF0000"/>
                </a:solidFill>
                <a:latin typeface="Arial" panose="020B0604020202020204" pitchFamily="34" charset="0"/>
              </a:rPr>
              <a:t>Kandydat skreślony</a:t>
            </a:r>
          </a:p>
        </p:txBody>
      </p:sp>
      <p:sp>
        <p:nvSpPr>
          <p:cNvPr id="47114" name="Prostokąt 13"/>
          <p:cNvSpPr>
            <a:spLocks noChangeArrowheads="1"/>
          </p:cNvSpPr>
          <p:nvPr/>
        </p:nvSpPr>
        <p:spPr bwMode="auto">
          <a:xfrm>
            <a:off x="971550" y="147478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1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7115" name="Prostokąt 14"/>
          <p:cNvSpPr>
            <a:spLocks noChangeArrowheads="1"/>
          </p:cNvSpPr>
          <p:nvPr/>
        </p:nvSpPr>
        <p:spPr bwMode="auto">
          <a:xfrm>
            <a:off x="2195513" y="1474788"/>
            <a:ext cx="312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2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7116" name="Prostokąt 15"/>
          <p:cNvSpPr>
            <a:spLocks noChangeArrowheads="1"/>
          </p:cNvSpPr>
          <p:nvPr/>
        </p:nvSpPr>
        <p:spPr bwMode="auto">
          <a:xfrm>
            <a:off x="3467100" y="147478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3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7117" name="Prostokąt 16"/>
          <p:cNvSpPr>
            <a:spLocks noChangeArrowheads="1"/>
          </p:cNvSpPr>
          <p:nvPr/>
        </p:nvSpPr>
        <p:spPr bwMode="auto">
          <a:xfrm>
            <a:off x="971550" y="356393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4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7118" name="Prostokąt 19"/>
          <p:cNvSpPr>
            <a:spLocks noChangeArrowheads="1"/>
          </p:cNvSpPr>
          <p:nvPr/>
        </p:nvSpPr>
        <p:spPr bwMode="auto">
          <a:xfrm>
            <a:off x="2195513" y="3563938"/>
            <a:ext cx="312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5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7119" name="Prostokąt 20"/>
          <p:cNvSpPr>
            <a:spLocks noChangeArrowheads="1"/>
          </p:cNvSpPr>
          <p:nvPr/>
        </p:nvSpPr>
        <p:spPr bwMode="auto">
          <a:xfrm>
            <a:off x="3467100" y="356393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6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7120" name="pole tekstowe 2"/>
          <p:cNvSpPr txBox="1">
            <a:spLocks noChangeArrowheads="1"/>
          </p:cNvSpPr>
          <p:nvPr/>
        </p:nvSpPr>
        <p:spPr bwMode="auto">
          <a:xfrm>
            <a:off x="468313" y="508000"/>
            <a:ext cx="67675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WYBORY DO PARLAMENTU EUROPEJSKIEGO</a:t>
            </a:r>
          </a:p>
        </p:txBody>
      </p:sp>
      <p:pic>
        <p:nvPicPr>
          <p:cNvPr id="47121" name="Obraz 1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5830888"/>
            <a:ext cx="650875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22" name="Obraz 2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5935663"/>
            <a:ext cx="455613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7950" y="981075"/>
            <a:ext cx="3959225" cy="568801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8" name="pole tekstowe 17"/>
          <p:cNvSpPr txBox="1">
            <a:spLocks noChangeArrowheads="1"/>
          </p:cNvSpPr>
          <p:nvPr/>
        </p:nvSpPr>
        <p:spPr bwMode="auto">
          <a:xfrm>
            <a:off x="4356100" y="1774825"/>
            <a:ext cx="45370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3600" b="1">
                <a:solidFill>
                  <a:srgbClr val="FF0000"/>
                </a:solidFill>
                <a:latin typeface="Arial Narrow" panose="020B0606020202030204" pitchFamily="34" charset="0"/>
              </a:rPr>
              <a:t>GŁOS NIEWAŻNY</a:t>
            </a:r>
          </a:p>
        </p:txBody>
      </p:sp>
      <p:sp>
        <p:nvSpPr>
          <p:cNvPr id="19" name="pole tekstowe 18"/>
          <p:cNvSpPr txBox="1">
            <a:spLocks noChangeArrowheads="1"/>
          </p:cNvSpPr>
          <p:nvPr/>
        </p:nvSpPr>
        <p:spPr bwMode="auto">
          <a:xfrm>
            <a:off x="4211638" y="2565400"/>
            <a:ext cx="4932362" cy="317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66700" indent="-2667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l-PL" altLang="pl-PL" sz="2000" b="1">
                <a:solidFill>
                  <a:srgbClr val="FF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Wyborca postawił znak w obrębie kratki, w postaci co najmniej dwóch przecinających się linii, </a:t>
            </a:r>
            <a:r>
              <a:rPr lang="pl-PL" altLang="pl-PL" sz="2000" b="1">
                <a:solidFill>
                  <a:srgbClr val="FF0000"/>
                </a:solidFill>
                <a:latin typeface="Arial Narrow" panose="020B0606020202030204" pitchFamily="34" charset="0"/>
              </a:rPr>
              <a:t>przy nazwiskach </a:t>
            </a:r>
            <a:r>
              <a:rPr lang="pl-PL" altLang="pl-PL" sz="2000" b="1" u="sng">
                <a:solidFill>
                  <a:srgbClr val="FF0000"/>
                </a:solidFill>
                <a:latin typeface="Arial Narrow" panose="020B0606020202030204" pitchFamily="34" charset="0"/>
              </a:rPr>
              <a:t>kandydatów z różnych list</a:t>
            </a:r>
            <a:r>
              <a:rPr lang="pl-PL" altLang="pl-PL" sz="2000" b="1">
                <a:solidFill>
                  <a:srgbClr val="FF0000"/>
                </a:solidFill>
                <a:latin typeface="Arial Narrow" panose="020B0606020202030204" pitchFamily="34" charset="0"/>
              </a:rPr>
              <a:t>.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l-PL" altLang="pl-PL" sz="2000" b="1">
                <a:solidFill>
                  <a:srgbClr val="FF0000"/>
                </a:solidFill>
                <a:latin typeface="Arial Narrow" panose="020B0606020202030204" pitchFamily="34" charset="0"/>
              </a:rPr>
              <a:t>Wyborca postawił znak </a:t>
            </a:r>
            <a:r>
              <a:rPr lang="pl-PL" altLang="pl-PL" sz="2000" b="1">
                <a:latin typeface="Arial Narrow" panose="020B0606020202030204" pitchFamily="34" charset="0"/>
              </a:rPr>
              <a:t>„X”</a:t>
            </a:r>
            <a:r>
              <a:rPr lang="pl-PL" altLang="pl-PL" sz="2000" b="1">
                <a:solidFill>
                  <a:srgbClr val="FF0000"/>
                </a:solidFill>
                <a:latin typeface="Arial Narrow" panose="020B0606020202030204" pitchFamily="34" charset="0"/>
              </a:rPr>
              <a:t> przy nazwiskach kandydatów: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pl-PL" altLang="pl-PL" sz="2000" b="1">
                <a:solidFill>
                  <a:srgbClr val="FF0000"/>
                </a:solidFill>
                <a:latin typeface="Arial Narrow" panose="020B0606020202030204" pitchFamily="34" charset="0"/>
              </a:rPr>
              <a:t>	1/ z listy nr 3, poz. 09;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pl-PL" altLang="pl-PL" sz="2000" b="1">
                <a:solidFill>
                  <a:srgbClr val="FF0000"/>
                </a:solidFill>
                <a:latin typeface="Arial Narrow" panose="020B0606020202030204" pitchFamily="34" charset="0"/>
              </a:rPr>
              <a:t>	2/ z listy nr 5, poz. 05;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pl-PL" altLang="pl-PL" sz="2000" b="1">
                <a:solidFill>
                  <a:srgbClr val="FF0000"/>
                </a:solidFill>
                <a:latin typeface="Arial Narrow" panose="020B0606020202030204" pitchFamily="34" charset="0"/>
              </a:rPr>
              <a:t>	3/ z listy nr 6, poz. 08.</a:t>
            </a:r>
          </a:p>
        </p:txBody>
      </p:sp>
      <p:graphicFrame>
        <p:nvGraphicFramePr>
          <p:cNvPr id="48133" name="Object 10"/>
          <p:cNvGraphicFramePr>
            <a:graphicFrameLocks noChangeAspect="1"/>
          </p:cNvGraphicFramePr>
          <p:nvPr/>
        </p:nvGraphicFramePr>
        <p:xfrm>
          <a:off x="179388" y="1052513"/>
          <a:ext cx="3816350" cy="554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47" name="Acrobat Document" r:id="rId3" imgW="8019048" imgH="11342857" progId="AcroExch.Document.DC">
                  <p:embed/>
                </p:oleObj>
              </mc:Choice>
              <mc:Fallback>
                <p:oleObj name="Acrobat Document" r:id="rId3" imgW="8019048" imgH="11342857" progId="AcroExch.Document.DC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489" t="8887" r="6285" b="7935"/>
                      <a:stretch>
                        <a:fillRect/>
                      </a:stretch>
                    </p:blipFill>
                    <p:spPr bwMode="auto">
                      <a:xfrm>
                        <a:off x="179388" y="1052513"/>
                        <a:ext cx="3816350" cy="5545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134" name="pole tekstowe 21"/>
          <p:cNvSpPr txBox="1">
            <a:spLocks noChangeArrowheads="1"/>
          </p:cNvSpPr>
          <p:nvPr/>
        </p:nvSpPr>
        <p:spPr bwMode="auto">
          <a:xfrm>
            <a:off x="4572000" y="908050"/>
            <a:ext cx="33845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solidFill>
                  <a:srgbClr val="002060"/>
                </a:solidFill>
                <a:latin typeface="Arial Narrow" panose="020B0606020202030204" pitchFamily="34" charset="0"/>
              </a:rPr>
              <a:t>Karta nie zawiera nazwisk skreślonych kandydatów</a:t>
            </a:r>
          </a:p>
        </p:txBody>
      </p:sp>
      <p:pic>
        <p:nvPicPr>
          <p:cNvPr id="48135" name="Pismo odręczn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4"/>
          <a:stretch>
            <a:fillRect/>
          </a:stretch>
        </p:blipFill>
        <p:spPr bwMode="auto">
          <a:xfrm>
            <a:off x="2555875" y="5084763"/>
            <a:ext cx="474663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6" name="Pismo odręczn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4"/>
          <a:stretch>
            <a:fillRect/>
          </a:stretch>
        </p:blipFill>
        <p:spPr bwMode="auto">
          <a:xfrm>
            <a:off x="2555875" y="3141663"/>
            <a:ext cx="474663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7" name="Pismo odręczn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4"/>
          <a:stretch>
            <a:fillRect/>
          </a:stretch>
        </p:blipFill>
        <p:spPr bwMode="auto">
          <a:xfrm>
            <a:off x="1289050" y="4587875"/>
            <a:ext cx="474663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8" name="Prostokąt 14"/>
          <p:cNvSpPr>
            <a:spLocks noChangeArrowheads="1"/>
          </p:cNvSpPr>
          <p:nvPr/>
        </p:nvSpPr>
        <p:spPr bwMode="auto">
          <a:xfrm>
            <a:off x="971550" y="1403350"/>
            <a:ext cx="312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1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8139" name="Prostokąt 15"/>
          <p:cNvSpPr>
            <a:spLocks noChangeArrowheads="1"/>
          </p:cNvSpPr>
          <p:nvPr/>
        </p:nvSpPr>
        <p:spPr bwMode="auto">
          <a:xfrm>
            <a:off x="2195513" y="1403350"/>
            <a:ext cx="312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2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8140" name="Prostokąt 16"/>
          <p:cNvSpPr>
            <a:spLocks noChangeArrowheads="1"/>
          </p:cNvSpPr>
          <p:nvPr/>
        </p:nvSpPr>
        <p:spPr bwMode="auto">
          <a:xfrm>
            <a:off x="3467100" y="1412875"/>
            <a:ext cx="312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3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8141" name="Prostokąt 19"/>
          <p:cNvSpPr>
            <a:spLocks noChangeArrowheads="1"/>
          </p:cNvSpPr>
          <p:nvPr/>
        </p:nvSpPr>
        <p:spPr bwMode="auto">
          <a:xfrm>
            <a:off x="971550" y="356393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4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8142" name="Prostokąt 20"/>
          <p:cNvSpPr>
            <a:spLocks noChangeArrowheads="1"/>
          </p:cNvSpPr>
          <p:nvPr/>
        </p:nvSpPr>
        <p:spPr bwMode="auto">
          <a:xfrm>
            <a:off x="2347913" y="3563938"/>
            <a:ext cx="312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5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8143" name="Prostokąt 21"/>
          <p:cNvSpPr>
            <a:spLocks noChangeArrowheads="1"/>
          </p:cNvSpPr>
          <p:nvPr/>
        </p:nvSpPr>
        <p:spPr bwMode="auto">
          <a:xfrm>
            <a:off x="3467100" y="356393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6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8144" name="pole tekstowe 2"/>
          <p:cNvSpPr txBox="1">
            <a:spLocks noChangeArrowheads="1"/>
          </p:cNvSpPr>
          <p:nvPr/>
        </p:nvSpPr>
        <p:spPr bwMode="auto">
          <a:xfrm>
            <a:off x="468313" y="508000"/>
            <a:ext cx="67675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WYBORY DO PARLAMENTU EUROPEJSKIEGO</a:t>
            </a:r>
          </a:p>
        </p:txBody>
      </p:sp>
      <p:pic>
        <p:nvPicPr>
          <p:cNvPr id="48145" name="Obraz 1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5935663"/>
            <a:ext cx="650875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46" name="Obraz 2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5997575"/>
            <a:ext cx="45561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7950" y="981075"/>
            <a:ext cx="3959225" cy="554355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8" name="pole tekstowe 17"/>
          <p:cNvSpPr txBox="1">
            <a:spLocks noChangeArrowheads="1"/>
          </p:cNvSpPr>
          <p:nvPr/>
        </p:nvSpPr>
        <p:spPr bwMode="auto">
          <a:xfrm>
            <a:off x="4643438" y="1774825"/>
            <a:ext cx="36718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3600" b="1">
                <a:solidFill>
                  <a:srgbClr val="00B050"/>
                </a:solidFill>
                <a:latin typeface="Arial Narrow" panose="020B0606020202030204" pitchFamily="34" charset="0"/>
              </a:rPr>
              <a:t>GŁOS WAŻNY</a:t>
            </a:r>
          </a:p>
        </p:txBody>
      </p:sp>
      <p:sp>
        <p:nvSpPr>
          <p:cNvPr id="19" name="pole tekstowe 18"/>
          <p:cNvSpPr txBox="1">
            <a:spLocks noChangeArrowheads="1"/>
          </p:cNvSpPr>
          <p:nvPr/>
        </p:nvSpPr>
        <p:spPr bwMode="auto">
          <a:xfrm>
            <a:off x="4211638" y="2565400"/>
            <a:ext cx="4932362" cy="263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66700" indent="-2667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l-PL" altLang="pl-PL" sz="2000" b="1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Wyborca postawił znak w obrębie kratki, w postaci co najmniej dwóch przecinających się linii, </a:t>
            </a:r>
            <a:r>
              <a:rPr lang="pl-PL" altLang="pl-PL" sz="2000" b="1" u="sng">
                <a:solidFill>
                  <a:srgbClr val="00B050"/>
                </a:solidFill>
                <a:latin typeface="Arial Narrow" panose="020B0606020202030204" pitchFamily="34" charset="0"/>
              </a:rPr>
              <a:t>przy nazwisku kandydata z unieważnionej listy i przy nazwisku kandydata z innej (ale tylko jednej) listy</a:t>
            </a:r>
            <a:r>
              <a:rPr lang="pl-PL" altLang="pl-PL" sz="2000" b="1">
                <a:solidFill>
                  <a:srgbClr val="00B050"/>
                </a:solidFill>
                <a:latin typeface="Arial Narrow" panose="020B0606020202030204" pitchFamily="34" charset="0"/>
              </a:rPr>
              <a:t>.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l-PL" altLang="pl-PL" sz="2000" b="1">
                <a:solidFill>
                  <a:srgbClr val="00B050"/>
                </a:solidFill>
                <a:latin typeface="Arial Narrow" panose="020B0606020202030204" pitchFamily="34" charset="0"/>
              </a:rPr>
              <a:t>Głos taki traktuje się jako oddany na kandydata z listy, której rejestracja nie została unieważniona, lista nr 3 poz. 09. </a:t>
            </a:r>
          </a:p>
        </p:txBody>
      </p:sp>
      <p:graphicFrame>
        <p:nvGraphicFramePr>
          <p:cNvPr id="49157" name="Object 10"/>
          <p:cNvGraphicFramePr>
            <a:graphicFrameLocks noChangeAspect="1"/>
          </p:cNvGraphicFramePr>
          <p:nvPr/>
        </p:nvGraphicFramePr>
        <p:xfrm>
          <a:off x="179388" y="1052513"/>
          <a:ext cx="3816350" cy="5472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71" name="Acrobat Document" r:id="rId3" imgW="8019048" imgH="11342857" progId="AcroExch.Document.DC">
                  <p:embed/>
                </p:oleObj>
              </mc:Choice>
              <mc:Fallback>
                <p:oleObj name="Acrobat Document" r:id="rId3" imgW="8019048" imgH="11342857" progId="AcroExch.Document.DC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489" t="8887" r="6285" b="7935"/>
                      <a:stretch>
                        <a:fillRect/>
                      </a:stretch>
                    </p:blipFill>
                    <p:spPr bwMode="auto">
                      <a:xfrm>
                        <a:off x="179388" y="1052513"/>
                        <a:ext cx="3816350" cy="5472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9158" name="pole tekstowe 21"/>
          <p:cNvSpPr txBox="1">
            <a:spLocks noChangeArrowheads="1"/>
          </p:cNvSpPr>
          <p:nvPr/>
        </p:nvSpPr>
        <p:spPr bwMode="auto">
          <a:xfrm>
            <a:off x="4572000" y="908050"/>
            <a:ext cx="33845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 Narrow" panose="020B0606020202030204" pitchFamily="34" charset="0"/>
              </a:rPr>
              <a:t>Karta zawiera unieważnioną listę nr 6 - po wydruku kart</a:t>
            </a:r>
          </a:p>
        </p:txBody>
      </p:sp>
      <p:pic>
        <p:nvPicPr>
          <p:cNvPr id="49159" name="Pismo odręczn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4"/>
          <a:stretch>
            <a:fillRect/>
          </a:stretch>
        </p:blipFill>
        <p:spPr bwMode="auto">
          <a:xfrm>
            <a:off x="2555875" y="5084763"/>
            <a:ext cx="474663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60" name="Prostokąt 12"/>
          <p:cNvSpPr>
            <a:spLocks noChangeArrowheads="1"/>
          </p:cNvSpPr>
          <p:nvPr/>
        </p:nvSpPr>
        <p:spPr bwMode="auto">
          <a:xfrm>
            <a:off x="2843213" y="3860800"/>
            <a:ext cx="1217612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900" b="1">
                <a:solidFill>
                  <a:srgbClr val="FF0000"/>
                </a:solidFill>
                <a:latin typeface="Arial" panose="020B0604020202020204" pitchFamily="34" charset="0"/>
              </a:rPr>
              <a:t>Unieważniona lista</a:t>
            </a:r>
          </a:p>
        </p:txBody>
      </p:sp>
      <p:pic>
        <p:nvPicPr>
          <p:cNvPr id="49161" name="Pismo odręczn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4"/>
          <a:stretch>
            <a:fillRect/>
          </a:stretch>
        </p:blipFill>
        <p:spPr bwMode="auto">
          <a:xfrm>
            <a:off x="2555875" y="3141663"/>
            <a:ext cx="474663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62" name="Prostokąt 14"/>
          <p:cNvSpPr>
            <a:spLocks noChangeArrowheads="1"/>
          </p:cNvSpPr>
          <p:nvPr/>
        </p:nvSpPr>
        <p:spPr bwMode="auto">
          <a:xfrm>
            <a:off x="971550" y="1403350"/>
            <a:ext cx="3603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1</a:t>
            </a:r>
            <a:r>
              <a:rPr lang="pl-PL" altLang="pl-PL" sz="1800" b="1">
                <a:solidFill>
                  <a:srgbClr val="00CC00"/>
                </a:solidFill>
                <a:latin typeface="Arial" panose="020B0604020202020204" pitchFamily="34" charset="0"/>
              </a:rPr>
              <a:t> </a:t>
            </a:r>
            <a:endParaRPr lang="pl-PL" altLang="pl-PL" sz="1800">
              <a:solidFill>
                <a:srgbClr val="0070C0"/>
              </a:solidFill>
              <a:latin typeface="Arial" panose="020B0604020202020204" pitchFamily="34" charset="0"/>
            </a:endParaRPr>
          </a:p>
        </p:txBody>
      </p:sp>
      <p:sp>
        <p:nvSpPr>
          <p:cNvPr id="49163" name="Prostokąt 16"/>
          <p:cNvSpPr>
            <a:spLocks noChangeArrowheads="1"/>
          </p:cNvSpPr>
          <p:nvPr/>
        </p:nvSpPr>
        <p:spPr bwMode="auto">
          <a:xfrm>
            <a:off x="2195513" y="1403350"/>
            <a:ext cx="312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2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9164" name="Prostokąt 19"/>
          <p:cNvSpPr>
            <a:spLocks noChangeArrowheads="1"/>
          </p:cNvSpPr>
          <p:nvPr/>
        </p:nvSpPr>
        <p:spPr bwMode="auto">
          <a:xfrm>
            <a:off x="3492500" y="1403350"/>
            <a:ext cx="312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3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9165" name="Prostokąt 20"/>
          <p:cNvSpPr>
            <a:spLocks noChangeArrowheads="1"/>
          </p:cNvSpPr>
          <p:nvPr/>
        </p:nvSpPr>
        <p:spPr bwMode="auto">
          <a:xfrm>
            <a:off x="971550" y="350043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4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9166" name="Prostokąt 21"/>
          <p:cNvSpPr>
            <a:spLocks noChangeArrowheads="1"/>
          </p:cNvSpPr>
          <p:nvPr/>
        </p:nvSpPr>
        <p:spPr bwMode="auto">
          <a:xfrm>
            <a:off x="2195513" y="3492500"/>
            <a:ext cx="3127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5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9167" name="Prostokąt 22"/>
          <p:cNvSpPr>
            <a:spLocks noChangeArrowheads="1"/>
          </p:cNvSpPr>
          <p:nvPr/>
        </p:nvSpPr>
        <p:spPr bwMode="auto">
          <a:xfrm>
            <a:off x="3492500" y="3492500"/>
            <a:ext cx="3127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6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49168" name="pole tekstowe 2"/>
          <p:cNvSpPr txBox="1">
            <a:spLocks noChangeArrowheads="1"/>
          </p:cNvSpPr>
          <p:nvPr/>
        </p:nvSpPr>
        <p:spPr bwMode="auto">
          <a:xfrm>
            <a:off x="468313" y="508000"/>
            <a:ext cx="67675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WYBORY DO PARLAMENTU EUROPEJSKIEGO</a:t>
            </a:r>
          </a:p>
        </p:txBody>
      </p:sp>
      <p:pic>
        <p:nvPicPr>
          <p:cNvPr id="49169" name="Obraz 1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5803900"/>
            <a:ext cx="650875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70" name="Obraz 2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5926138"/>
            <a:ext cx="455613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7950" y="981075"/>
            <a:ext cx="3959225" cy="568801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8" name="pole tekstowe 17"/>
          <p:cNvSpPr txBox="1">
            <a:spLocks noChangeArrowheads="1"/>
          </p:cNvSpPr>
          <p:nvPr/>
        </p:nvSpPr>
        <p:spPr bwMode="auto">
          <a:xfrm>
            <a:off x="4356100" y="1774825"/>
            <a:ext cx="45370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3600" b="1">
                <a:solidFill>
                  <a:srgbClr val="FF0000"/>
                </a:solidFill>
                <a:latin typeface="Arial Narrow" panose="020B0606020202030204" pitchFamily="34" charset="0"/>
              </a:rPr>
              <a:t>GŁOS NIEWAŻNY</a:t>
            </a:r>
          </a:p>
        </p:txBody>
      </p:sp>
      <p:sp>
        <p:nvSpPr>
          <p:cNvPr id="19" name="pole tekstowe 18"/>
          <p:cNvSpPr txBox="1">
            <a:spLocks noChangeArrowheads="1"/>
          </p:cNvSpPr>
          <p:nvPr/>
        </p:nvSpPr>
        <p:spPr bwMode="auto">
          <a:xfrm>
            <a:off x="4211638" y="2565400"/>
            <a:ext cx="4681537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66700" indent="-2667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pl-PL" altLang="pl-PL" sz="2000" b="1">
                <a:solidFill>
                  <a:srgbClr val="FF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Wyborca </a:t>
            </a:r>
            <a:r>
              <a:rPr lang="pl-PL" altLang="pl-PL" sz="2000" b="1" u="sng">
                <a:solidFill>
                  <a:srgbClr val="FF0000"/>
                </a:solidFill>
                <a:latin typeface="Arial Narrow" panose="020B0606020202030204" pitchFamily="34" charset="0"/>
              </a:rPr>
              <a:t>nie postawił</a:t>
            </a:r>
            <a:r>
              <a:rPr lang="pl-PL" altLang="pl-PL" sz="2000" b="1">
                <a:solidFill>
                  <a:srgbClr val="FF0000"/>
                </a:solidFill>
                <a:latin typeface="Arial Narrow" panose="020B0606020202030204" pitchFamily="34" charset="0"/>
              </a:rPr>
              <a:t> znaku </a:t>
            </a:r>
            <a:r>
              <a:rPr lang="pl-PL" altLang="pl-PL" sz="2000" b="1">
                <a:latin typeface="Arial Narrow" panose="020B0606020202030204" pitchFamily="34" charset="0"/>
              </a:rPr>
              <a:t>„X”</a:t>
            </a:r>
            <a:r>
              <a:rPr lang="pl-PL" altLang="pl-PL" sz="2000" b="1">
                <a:solidFill>
                  <a:srgbClr val="FF0000"/>
                </a:solidFill>
                <a:latin typeface="Arial Narrow" panose="020B0606020202030204" pitchFamily="34" charset="0"/>
              </a:rPr>
              <a:t> </a:t>
            </a:r>
            <a:r>
              <a:rPr lang="pl-PL" altLang="pl-PL" sz="2000" b="1" u="sng">
                <a:solidFill>
                  <a:srgbClr val="FF0000"/>
                </a:solidFill>
                <a:latin typeface="Arial Narrow" panose="020B0606020202030204" pitchFamily="34" charset="0"/>
              </a:rPr>
              <a:t>przy nazwisku żadnego kandydata.</a:t>
            </a: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l-PL" altLang="pl-PL" sz="2000" b="1">
                <a:solidFill>
                  <a:srgbClr val="FF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Znak postawiony przy nazwisku kandydata z listy nr 6, </a:t>
            </a:r>
            <a:r>
              <a:rPr lang="pl-PL" altLang="pl-PL" sz="2000" b="1" u="sng">
                <a:solidFill>
                  <a:srgbClr val="FF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poz. 05 nie spełnia wymogów znaku </a:t>
            </a:r>
            <a:r>
              <a:rPr lang="pl-PL" altLang="pl-PL" sz="2000" b="1" u="sng">
                <a:latin typeface="Arial Narrow" panose="020B0606020202030204" pitchFamily="34" charset="0"/>
                <a:cs typeface="Arial" panose="020B0604020202020204" pitchFamily="34" charset="0"/>
              </a:rPr>
              <a:t>„X”</a:t>
            </a:r>
            <a:r>
              <a:rPr lang="pl-PL" altLang="pl-PL" sz="2000" b="1" u="sng">
                <a:solidFill>
                  <a:srgbClr val="FF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endParaRPr lang="pl-PL" altLang="pl-PL" sz="2000" b="1" u="sng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endParaRPr lang="pl-PL" altLang="pl-PL" sz="2000" b="1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endParaRPr lang="pl-PL" altLang="pl-PL" sz="20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50181" name="Object 10"/>
          <p:cNvGraphicFramePr>
            <a:graphicFrameLocks noChangeAspect="1"/>
          </p:cNvGraphicFramePr>
          <p:nvPr/>
        </p:nvGraphicFramePr>
        <p:xfrm>
          <a:off x="179388" y="1052513"/>
          <a:ext cx="3816350" cy="554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92" name="Acrobat Document" r:id="rId3" imgW="8019048" imgH="11342857" progId="AcroExch.Document.DC">
                  <p:embed/>
                </p:oleObj>
              </mc:Choice>
              <mc:Fallback>
                <p:oleObj name="Acrobat Document" r:id="rId3" imgW="8019048" imgH="11342857" progId="AcroExch.Document.DC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489" t="8887" r="6285" b="7935"/>
                      <a:stretch>
                        <a:fillRect/>
                      </a:stretch>
                    </p:blipFill>
                    <p:spPr bwMode="auto">
                      <a:xfrm>
                        <a:off x="179388" y="1052513"/>
                        <a:ext cx="3816350" cy="5545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0182" name="Pismo odręczn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702" r="79073"/>
          <a:stretch>
            <a:fillRect/>
          </a:stretch>
        </p:blipFill>
        <p:spPr bwMode="auto">
          <a:xfrm>
            <a:off x="2700338" y="4581525"/>
            <a:ext cx="407987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3" name="Prostokąt 7"/>
          <p:cNvSpPr>
            <a:spLocks noChangeArrowheads="1"/>
          </p:cNvSpPr>
          <p:nvPr/>
        </p:nvSpPr>
        <p:spPr bwMode="auto">
          <a:xfrm>
            <a:off x="971550" y="1403350"/>
            <a:ext cx="312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1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50184" name="Prostokąt 8"/>
          <p:cNvSpPr>
            <a:spLocks noChangeArrowheads="1"/>
          </p:cNvSpPr>
          <p:nvPr/>
        </p:nvSpPr>
        <p:spPr bwMode="auto">
          <a:xfrm>
            <a:off x="2195513" y="1403350"/>
            <a:ext cx="312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2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50185" name="Prostokąt 9"/>
          <p:cNvSpPr>
            <a:spLocks noChangeArrowheads="1"/>
          </p:cNvSpPr>
          <p:nvPr/>
        </p:nvSpPr>
        <p:spPr bwMode="auto">
          <a:xfrm>
            <a:off x="3467100" y="1412875"/>
            <a:ext cx="312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3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50186" name="Prostokąt 10"/>
          <p:cNvSpPr>
            <a:spLocks noChangeArrowheads="1"/>
          </p:cNvSpPr>
          <p:nvPr/>
        </p:nvSpPr>
        <p:spPr bwMode="auto">
          <a:xfrm>
            <a:off x="971550" y="356393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4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50187" name="Prostokąt 11"/>
          <p:cNvSpPr>
            <a:spLocks noChangeArrowheads="1"/>
          </p:cNvSpPr>
          <p:nvPr/>
        </p:nvSpPr>
        <p:spPr bwMode="auto">
          <a:xfrm>
            <a:off x="2268538" y="3563938"/>
            <a:ext cx="312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5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50188" name="Prostokąt 12"/>
          <p:cNvSpPr>
            <a:spLocks noChangeArrowheads="1"/>
          </p:cNvSpPr>
          <p:nvPr/>
        </p:nvSpPr>
        <p:spPr bwMode="auto">
          <a:xfrm>
            <a:off x="3492500" y="3563938"/>
            <a:ext cx="312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6</a:t>
            </a:r>
            <a:endParaRPr lang="pl-PL" altLang="pl-PL" sz="1800">
              <a:latin typeface="Arial" panose="020B0604020202020204" pitchFamily="34" charset="0"/>
            </a:endParaRPr>
          </a:p>
        </p:txBody>
      </p:sp>
      <p:sp>
        <p:nvSpPr>
          <p:cNvPr id="50189" name="pole tekstowe 2"/>
          <p:cNvSpPr txBox="1">
            <a:spLocks noChangeArrowheads="1"/>
          </p:cNvSpPr>
          <p:nvPr/>
        </p:nvSpPr>
        <p:spPr bwMode="auto">
          <a:xfrm>
            <a:off x="468313" y="508000"/>
            <a:ext cx="67675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WYBORY DO PARLAMENTU EUROPEJSKIEGO</a:t>
            </a:r>
          </a:p>
        </p:txBody>
      </p:sp>
      <p:pic>
        <p:nvPicPr>
          <p:cNvPr id="50190" name="Obraz 1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5929313"/>
            <a:ext cx="650875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91" name="Obraz 1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0988" y="5997575"/>
            <a:ext cx="455612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pole tekstowe 1"/>
          <p:cNvSpPr txBox="1">
            <a:spLocks noChangeArrowheads="1"/>
          </p:cNvSpPr>
          <p:nvPr/>
        </p:nvSpPr>
        <p:spPr bwMode="auto">
          <a:xfrm>
            <a:off x="107950" y="1773238"/>
            <a:ext cx="8856663" cy="218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latin typeface="Arial Narrow" panose="020B0606020202030204" pitchFamily="34" charset="0"/>
                <a:cs typeface="Arial" panose="020B0604020202020204" pitchFamily="34" charset="0"/>
              </a:rPr>
              <a:t>Art. 5 ust. 12 Kodeksu wyborczego</a:t>
            </a:r>
            <a:endParaRPr lang="pl-PL" altLang="pl-PL" sz="2400" b="1">
              <a:latin typeface="Arial Narrow" panose="020B0606020202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l-PL" altLang="pl-PL" sz="2400" b="1">
              <a:latin typeface="Arial Narrow" panose="020B0606020202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latin typeface="Arial Narrow" panose="020B0606020202030204" pitchFamily="34" charset="0"/>
              </a:rPr>
              <a:t>Ilekroć w kodeksie jest mowa o: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l-PL" altLang="pl-PL" sz="2400" b="1"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4000" b="1">
                <a:solidFill>
                  <a:srgbClr val="0000CC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znaku</a:t>
            </a:r>
            <a:r>
              <a:rPr lang="pl-PL" altLang="pl-PL" sz="4000" b="1">
                <a:solidFill>
                  <a:srgbClr val="90181B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lang="pl-PL" altLang="pl-PL" sz="4000" b="1">
                <a:solidFill>
                  <a:srgbClr val="C0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„X”</a:t>
            </a:r>
            <a:endParaRPr lang="pl-PL" altLang="pl-PL" b="1">
              <a:solidFill>
                <a:srgbClr val="C00000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51203" name="pole tekstowe 2"/>
          <p:cNvSpPr txBox="1">
            <a:spLocks noChangeArrowheads="1"/>
          </p:cNvSpPr>
          <p:nvPr/>
        </p:nvSpPr>
        <p:spPr bwMode="auto">
          <a:xfrm>
            <a:off x="2484438" y="476250"/>
            <a:ext cx="3816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DEFINICJA ZNAKU „X”</a:t>
            </a:r>
          </a:p>
        </p:txBody>
      </p:sp>
      <p:sp>
        <p:nvSpPr>
          <p:cNvPr id="2" name="Prostokąt 1"/>
          <p:cNvSpPr>
            <a:spLocks noChangeArrowheads="1"/>
          </p:cNvSpPr>
          <p:nvPr/>
        </p:nvSpPr>
        <p:spPr bwMode="auto">
          <a:xfrm>
            <a:off x="250825" y="4221163"/>
            <a:ext cx="849788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solidFill>
                  <a:srgbClr val="0000CC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– rozumie się przez to co najmniej dwie linie, które przecinają się w obrębie kratki.</a:t>
            </a:r>
            <a:endParaRPr lang="pl-PL" altLang="pl-PL">
              <a:solidFill>
                <a:srgbClr val="0000CC"/>
              </a:solidFill>
              <a:latin typeface="Arial Narrow" panose="020B0606020202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pole tekstowe 1"/>
          <p:cNvSpPr txBox="1">
            <a:spLocks noChangeArrowheads="1"/>
          </p:cNvSpPr>
          <p:nvPr/>
        </p:nvSpPr>
        <p:spPr bwMode="auto">
          <a:xfrm>
            <a:off x="179388" y="1412875"/>
            <a:ext cx="8064500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600" b="1">
                <a:solidFill>
                  <a:srgbClr val="00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Do stwierdzenia, czy głos oddany na karcie </a:t>
            </a:r>
            <a:br>
              <a:rPr lang="pl-PL" altLang="pl-PL" sz="2600" b="1">
                <a:solidFill>
                  <a:srgbClr val="00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</a:br>
            <a:r>
              <a:rPr lang="pl-PL" altLang="pl-PL" sz="2600" b="1">
                <a:solidFill>
                  <a:srgbClr val="00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do głosowania jest </a:t>
            </a:r>
            <a:r>
              <a:rPr lang="pl-PL" altLang="pl-PL" sz="2600" b="1">
                <a:solidFill>
                  <a:srgbClr val="00B05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głosem ważnym</a:t>
            </a:r>
            <a:r>
              <a:rPr lang="pl-PL" altLang="pl-PL" sz="2600" b="1">
                <a:solidFill>
                  <a:srgbClr val="00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, czy też </a:t>
            </a:r>
            <a:r>
              <a:rPr lang="pl-PL" altLang="pl-PL" sz="2600" b="1">
                <a:solidFill>
                  <a:srgbClr val="FF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głosem nieważnym</a:t>
            </a:r>
            <a:r>
              <a:rPr lang="pl-PL" altLang="pl-PL" sz="2600" b="1">
                <a:solidFill>
                  <a:srgbClr val="00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, </a:t>
            </a:r>
            <a:r>
              <a:rPr lang="pl-PL" altLang="pl-PL" sz="2600" b="1" u="sng">
                <a:solidFill>
                  <a:srgbClr val="00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uprawniona</a:t>
            </a:r>
            <a:r>
              <a:rPr lang="pl-PL" altLang="pl-PL" sz="2600" b="1">
                <a:solidFill>
                  <a:srgbClr val="00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jest tylko obwodowa komisja wyborcza.</a:t>
            </a:r>
          </a:p>
        </p:txBody>
      </p:sp>
      <p:sp>
        <p:nvSpPr>
          <p:cNvPr id="52227" name="pole tekstowe 2"/>
          <p:cNvSpPr txBox="1">
            <a:spLocks noChangeArrowheads="1"/>
          </p:cNvSpPr>
          <p:nvPr/>
        </p:nvSpPr>
        <p:spPr bwMode="auto">
          <a:xfrm>
            <a:off x="2555875" y="415925"/>
            <a:ext cx="33115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</a:rPr>
              <a:t>DEFINICJA ZNAKU „X”</a:t>
            </a:r>
          </a:p>
        </p:txBody>
      </p:sp>
      <p:pic>
        <p:nvPicPr>
          <p:cNvPr id="52228" name="Obraz 2" descr="Gratis vektorgrafik: Telefon, Mobiltelefon, Ikke, Opkald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100" y="5840413"/>
            <a:ext cx="1079500" cy="92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rostokąt 1"/>
          <p:cNvSpPr>
            <a:spLocks noChangeArrowheads="1"/>
          </p:cNvSpPr>
          <p:nvPr/>
        </p:nvSpPr>
        <p:spPr bwMode="auto">
          <a:xfrm>
            <a:off x="179388" y="4292600"/>
            <a:ext cx="792162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 b="1">
                <a:solidFill>
                  <a:srgbClr val="0000CC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Nie ma możliwości występowania z pytaniami w tym zakresie do innych podmiotów, w tym do Państwowej Komisji Wyborczej, komisarza wyborczego, urzędnika wyborczego, czy delegatury KBW.</a:t>
            </a:r>
          </a:p>
        </p:txBody>
      </p:sp>
      <p:sp>
        <p:nvSpPr>
          <p:cNvPr id="52230" name="Prostokąt 2"/>
          <p:cNvSpPr>
            <a:spLocks noChangeArrowheads="1"/>
          </p:cNvSpPr>
          <p:nvPr/>
        </p:nvSpPr>
        <p:spPr bwMode="auto">
          <a:xfrm>
            <a:off x="179388" y="3284538"/>
            <a:ext cx="79216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b="1">
                <a:latin typeface="Arial Narrow" panose="020B0606020202030204" pitchFamily="34" charset="0"/>
              </a:rPr>
              <a:t>W razie wątpliwości komisja rozstrzyga w głosowaniu.</a:t>
            </a:r>
            <a:endParaRPr lang="pl-PL" altLang="pl-PL">
              <a:latin typeface="Arial Narrow" panose="020B0606020202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ymbol zastępczy tekstu 1"/>
          <p:cNvSpPr>
            <a:spLocks noGrp="1"/>
          </p:cNvSpPr>
          <p:nvPr>
            <p:ph type="body" sz="quarter" idx="10"/>
          </p:nvPr>
        </p:nvSpPr>
        <p:spPr>
          <a:xfrm>
            <a:off x="34925" y="34925"/>
            <a:ext cx="9148763" cy="6858000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28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</p:txBody>
      </p:sp>
      <p:sp>
        <p:nvSpPr>
          <p:cNvPr id="53251" name="pole tekstowe 2"/>
          <p:cNvSpPr txBox="1">
            <a:spLocks noChangeArrowheads="1"/>
          </p:cNvSpPr>
          <p:nvPr/>
        </p:nvSpPr>
        <p:spPr bwMode="auto">
          <a:xfrm>
            <a:off x="3563938" y="620713"/>
            <a:ext cx="5329237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Open Sans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Open Sans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Open Sans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Open San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Open San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Open San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Open San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Open Sans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4000" b="1">
                <a:solidFill>
                  <a:srgbClr val="FFFFFF"/>
                </a:solidFill>
                <a:latin typeface="Arial Narrow" panose="020B0606020202030204" pitchFamily="34" charset="0"/>
              </a:rPr>
              <a:t>Dziękujemy Państwu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l-PL" altLang="pl-PL" sz="4000" b="1">
                <a:solidFill>
                  <a:srgbClr val="FFFFFF"/>
                </a:solidFill>
                <a:latin typeface="Arial Narrow" panose="020B0606020202030204" pitchFamily="34" charset="0"/>
              </a:rPr>
              <a:t>za uwagę</a:t>
            </a:r>
          </a:p>
          <a:p>
            <a:pPr>
              <a:spcBef>
                <a:spcPct val="0"/>
              </a:spcBef>
              <a:buFontTx/>
              <a:buNone/>
            </a:pPr>
            <a:endParaRPr lang="pl-PL" altLang="pl-PL" sz="1800">
              <a:solidFill>
                <a:srgbClr val="58595B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kłady scenorysów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ROJEKT PREZENTACJI. Referendum ogólnokrajowe. 4x3">
  <a:themeElements>
    <a:clrScheme name="SIW KBW">
      <a:dk1>
        <a:srgbClr val="58595B"/>
      </a:dk1>
      <a:lt1>
        <a:srgbClr val="58595B"/>
      </a:lt1>
      <a:dk2>
        <a:srgbClr val="FFFFFF"/>
      </a:dk2>
      <a:lt2>
        <a:srgbClr val="FFFFFF"/>
      </a:lt2>
      <a:accent1>
        <a:srgbClr val="FFFFFF"/>
      </a:accent1>
      <a:accent2>
        <a:srgbClr val="9D032A"/>
      </a:accent2>
      <a:accent3>
        <a:srgbClr val="58595B"/>
      </a:accent3>
      <a:accent4>
        <a:srgbClr val="8064A2"/>
      </a:accent4>
      <a:accent5>
        <a:srgbClr val="4BACC6"/>
      </a:accent5>
      <a:accent6>
        <a:srgbClr val="F79646"/>
      </a:accent6>
      <a:hlink>
        <a:srgbClr val="9D032A"/>
      </a:hlink>
      <a:folHlink>
        <a:srgbClr val="58595B"/>
      </a:folHlink>
    </a:clrScheme>
    <a:fontScheme name="SIW KBW">
      <a:majorFont>
        <a:latin typeface="Neo Sans Pro"/>
        <a:ea typeface=""/>
        <a:cs typeface=""/>
      </a:majorFont>
      <a:minorFont>
        <a:latin typeface="Open Sans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IRMOWY ppt.pptx" id="{F0BC9676-ADEC-4B03-9E55-3A42CC251B88}" vid="{B841A912-B6FB-4332-B617-C39BEA920CF8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22577</TotalTime>
  <Words>1476</Words>
  <Application>Microsoft Office PowerPoint</Application>
  <PresentationFormat>Pokaz na ekranie (4:3)</PresentationFormat>
  <Paragraphs>263</Paragraphs>
  <Slides>35</Slides>
  <Notes>1</Notes>
  <HiddenSlides>0</HiddenSlides>
  <MMClips>0</MMClips>
  <ScaleCrop>false</ScaleCrop>
  <HeadingPairs>
    <vt:vector size="8" baseType="variant">
      <vt:variant>
        <vt:lpstr>Używane czcionki</vt:lpstr>
      </vt:variant>
      <vt:variant>
        <vt:i4>8</vt:i4>
      </vt:variant>
      <vt:variant>
        <vt:lpstr>Motyw</vt:lpstr>
      </vt:variant>
      <vt:variant>
        <vt:i4>2</vt:i4>
      </vt:variant>
      <vt:variant>
        <vt:lpstr>Osadzone serwery OLE</vt:lpstr>
      </vt:variant>
      <vt:variant>
        <vt:i4>2</vt:i4>
      </vt:variant>
      <vt:variant>
        <vt:lpstr>Tytuły slajdów</vt:lpstr>
      </vt:variant>
      <vt:variant>
        <vt:i4>35</vt:i4>
      </vt:variant>
    </vt:vector>
  </HeadingPairs>
  <TitlesOfParts>
    <vt:vector size="47" baseType="lpstr">
      <vt:lpstr>Arial</vt:lpstr>
      <vt:lpstr>Calibri Light</vt:lpstr>
      <vt:lpstr>Calibri</vt:lpstr>
      <vt:lpstr>Neo Sans Pro</vt:lpstr>
      <vt:lpstr>Open Sans</vt:lpstr>
      <vt:lpstr>Arial Narrow</vt:lpstr>
      <vt:lpstr>Wingdings</vt:lpstr>
      <vt:lpstr>Franklin Gothic Book</vt:lpstr>
      <vt:lpstr>Układy scenorysów</vt:lpstr>
      <vt:lpstr>PROJEKT PREZENTACJI. Referendum ogólnokrajowe. 4x3</vt:lpstr>
      <vt:lpstr>Acrobat Document</vt:lpstr>
      <vt:lpstr>Adobe Acrobat Document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KBWOL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Krajowe Biuro Wyborcze</dc:creator>
  <cp:lastModifiedBy>Marcin Wawrzyniak</cp:lastModifiedBy>
  <cp:revision>3233</cp:revision>
  <cp:lastPrinted>2018-05-15T10:39:02Z</cp:lastPrinted>
  <dcterms:created xsi:type="dcterms:W3CDTF">2014-05-06T10:10:29Z</dcterms:created>
  <dcterms:modified xsi:type="dcterms:W3CDTF">2024-05-22T09:24:45Z</dcterms:modified>
</cp:coreProperties>
</file>